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51" r:id="rId2"/>
    <p:sldId id="309" r:id="rId3"/>
    <p:sldId id="310" r:id="rId4"/>
    <p:sldId id="311" r:id="rId5"/>
    <p:sldId id="312" r:id="rId6"/>
    <p:sldId id="313" r:id="rId7"/>
    <p:sldId id="317" r:id="rId8"/>
    <p:sldId id="318" r:id="rId9"/>
    <p:sldId id="319" r:id="rId10"/>
    <p:sldId id="320" r:id="rId11"/>
    <p:sldId id="321" r:id="rId12"/>
    <p:sldId id="322" r:id="rId13"/>
    <p:sldId id="341" r:id="rId14"/>
    <p:sldId id="324" r:id="rId15"/>
    <p:sldId id="325" r:id="rId16"/>
    <p:sldId id="326" r:id="rId17"/>
    <p:sldId id="342" r:id="rId18"/>
    <p:sldId id="328" r:id="rId19"/>
    <p:sldId id="343" r:id="rId20"/>
    <p:sldId id="344" r:id="rId21"/>
    <p:sldId id="345" r:id="rId22"/>
    <p:sldId id="346" r:id="rId23"/>
    <p:sldId id="347" r:id="rId24"/>
    <p:sldId id="348" r:id="rId25"/>
    <p:sldId id="335" r:id="rId26"/>
    <p:sldId id="336" r:id="rId27"/>
    <p:sldId id="349" r:id="rId28"/>
    <p:sldId id="338" r:id="rId29"/>
    <p:sldId id="339" r:id="rId30"/>
    <p:sldId id="352" r:id="rId31"/>
    <p:sldId id="350" r:id="rId32"/>
    <p:sldId id="340" r:id="rId33"/>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567"/>
    <a:srgbClr val="1E1E1E"/>
    <a:srgbClr val="000000"/>
    <a:srgbClr val="DD586A"/>
    <a:srgbClr val="FC4420"/>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0"/>
    <p:restoredTop sz="95170"/>
  </p:normalViewPr>
  <p:slideViewPr>
    <p:cSldViewPr snapToGrid="0">
      <p:cViewPr varScale="1">
        <p:scale>
          <a:sx n="61" d="100"/>
          <a:sy n="61" d="100"/>
        </p:scale>
        <p:origin x="570"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66A3B29-C032-DF4E-A85A-3BCD73169BAA}" type="datetimeFigureOut">
              <a:rPr lang="en-US" smtClean="0"/>
              <a:t>12/9/2019</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108EF17-5B8D-544B-91B3-908EB0CFE037}" type="slidenum">
              <a:rPr lang="en-US" smtClean="0"/>
              <a:t>‹#›</a:t>
            </a:fld>
            <a:endParaRPr lang="en-US"/>
          </a:p>
        </p:txBody>
      </p:sp>
    </p:spTree>
    <p:extLst>
      <p:ext uri="{BB962C8B-B14F-4D97-AF65-F5344CB8AC3E}">
        <p14:creationId xmlns:p14="http://schemas.microsoft.com/office/powerpoint/2010/main" val="74655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Dave if he could replicate page 47 covering</a:t>
            </a:r>
            <a:r>
              <a:rPr lang="en-GB" baseline="0" dirty="0"/>
              <a:t> business</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3</a:t>
            </a:fld>
            <a:endParaRPr lang="en-US"/>
          </a:p>
        </p:txBody>
      </p:sp>
    </p:spTree>
    <p:extLst>
      <p:ext uri="{BB962C8B-B14F-4D97-AF65-F5344CB8AC3E}">
        <p14:creationId xmlns:p14="http://schemas.microsoft.com/office/powerpoint/2010/main" val="403932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search for something – young</a:t>
            </a:r>
            <a:r>
              <a:rPr lang="en-GB" baseline="0" dirty="0"/>
              <a:t> person ethnic linked to digital systems</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14</a:t>
            </a:fld>
            <a:endParaRPr lang="en-US"/>
          </a:p>
        </p:txBody>
      </p:sp>
    </p:spTree>
    <p:extLst>
      <p:ext uri="{BB962C8B-B14F-4D97-AF65-F5344CB8AC3E}">
        <p14:creationId xmlns:p14="http://schemas.microsoft.com/office/powerpoint/2010/main" val="429026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61</a:t>
            </a:r>
          </a:p>
        </p:txBody>
      </p:sp>
      <p:sp>
        <p:nvSpPr>
          <p:cNvPr id="4" name="Slide Number Placeholder 3"/>
          <p:cNvSpPr>
            <a:spLocks noGrp="1"/>
          </p:cNvSpPr>
          <p:nvPr>
            <p:ph type="sldNum" sz="quarter" idx="10"/>
          </p:nvPr>
        </p:nvSpPr>
        <p:spPr/>
        <p:txBody>
          <a:bodyPr/>
          <a:lstStyle/>
          <a:p>
            <a:fld id="{0108EF17-5B8D-544B-91B3-908EB0CFE037}" type="slidenum">
              <a:rPr lang="en-US" smtClean="0"/>
              <a:t>15</a:t>
            </a:fld>
            <a:endParaRPr lang="en-US"/>
          </a:p>
        </p:txBody>
      </p:sp>
    </p:spTree>
    <p:extLst>
      <p:ext uri="{BB962C8B-B14F-4D97-AF65-F5344CB8AC3E}">
        <p14:creationId xmlns:p14="http://schemas.microsoft.com/office/powerpoint/2010/main" val="132952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144</a:t>
            </a:r>
          </a:p>
        </p:txBody>
      </p:sp>
      <p:sp>
        <p:nvSpPr>
          <p:cNvPr id="4" name="Slide Number Placeholder 3"/>
          <p:cNvSpPr>
            <a:spLocks noGrp="1"/>
          </p:cNvSpPr>
          <p:nvPr>
            <p:ph type="sldNum" sz="quarter" idx="10"/>
          </p:nvPr>
        </p:nvSpPr>
        <p:spPr/>
        <p:txBody>
          <a:bodyPr/>
          <a:lstStyle/>
          <a:p>
            <a:fld id="{0108EF17-5B8D-544B-91B3-908EB0CFE037}" type="slidenum">
              <a:rPr lang="en-US" smtClean="0"/>
              <a:t>16</a:t>
            </a:fld>
            <a:endParaRPr lang="en-US"/>
          </a:p>
        </p:txBody>
      </p:sp>
    </p:spTree>
    <p:extLst>
      <p:ext uri="{BB962C8B-B14F-4D97-AF65-F5344CB8AC3E}">
        <p14:creationId xmlns:p14="http://schemas.microsoft.com/office/powerpoint/2010/main" val="79040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30</a:t>
            </a:r>
          </a:p>
        </p:txBody>
      </p:sp>
      <p:sp>
        <p:nvSpPr>
          <p:cNvPr id="4" name="Slide Number Placeholder 3"/>
          <p:cNvSpPr>
            <a:spLocks noGrp="1"/>
          </p:cNvSpPr>
          <p:nvPr>
            <p:ph type="sldNum" sz="quarter" idx="10"/>
          </p:nvPr>
        </p:nvSpPr>
        <p:spPr/>
        <p:txBody>
          <a:bodyPr/>
          <a:lstStyle/>
          <a:p>
            <a:fld id="{0108EF17-5B8D-544B-91B3-908EB0CFE037}" type="slidenum">
              <a:rPr lang="en-US" smtClean="0"/>
              <a:t>17</a:t>
            </a:fld>
            <a:endParaRPr lang="en-US"/>
          </a:p>
        </p:txBody>
      </p:sp>
    </p:spTree>
    <p:extLst>
      <p:ext uri="{BB962C8B-B14F-4D97-AF65-F5344CB8AC3E}">
        <p14:creationId xmlns:p14="http://schemas.microsoft.com/office/powerpoint/2010/main" val="30177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Bottom image page 20</a:t>
            </a:r>
          </a:p>
        </p:txBody>
      </p:sp>
      <p:sp>
        <p:nvSpPr>
          <p:cNvPr id="4" name="Slide Number Placeholder 3"/>
          <p:cNvSpPr>
            <a:spLocks noGrp="1"/>
          </p:cNvSpPr>
          <p:nvPr>
            <p:ph type="sldNum" sz="quarter" idx="10"/>
          </p:nvPr>
        </p:nvSpPr>
        <p:spPr/>
        <p:txBody>
          <a:bodyPr/>
          <a:lstStyle/>
          <a:p>
            <a:fld id="{0108EF17-5B8D-544B-91B3-908EB0CFE037}" type="slidenum">
              <a:rPr lang="en-US" smtClean="0"/>
              <a:t>19</a:t>
            </a:fld>
            <a:endParaRPr lang="en-US"/>
          </a:p>
        </p:txBody>
      </p:sp>
    </p:spTree>
    <p:extLst>
      <p:ext uri="{BB962C8B-B14F-4D97-AF65-F5344CB8AC3E}">
        <p14:creationId xmlns:p14="http://schemas.microsoft.com/office/powerpoint/2010/main" val="88230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48</a:t>
            </a:r>
          </a:p>
        </p:txBody>
      </p:sp>
      <p:sp>
        <p:nvSpPr>
          <p:cNvPr id="4" name="Slide Number Placeholder 3"/>
          <p:cNvSpPr>
            <a:spLocks noGrp="1"/>
          </p:cNvSpPr>
          <p:nvPr>
            <p:ph type="sldNum" sz="quarter" idx="10"/>
          </p:nvPr>
        </p:nvSpPr>
        <p:spPr/>
        <p:txBody>
          <a:bodyPr/>
          <a:lstStyle/>
          <a:p>
            <a:fld id="{0108EF17-5B8D-544B-91B3-908EB0CFE037}" type="slidenum">
              <a:rPr lang="en-US" smtClean="0"/>
              <a:t>20</a:t>
            </a:fld>
            <a:endParaRPr lang="en-US"/>
          </a:p>
        </p:txBody>
      </p:sp>
    </p:spTree>
    <p:extLst>
      <p:ext uri="{BB962C8B-B14F-4D97-AF65-F5344CB8AC3E}">
        <p14:creationId xmlns:p14="http://schemas.microsoft.com/office/powerpoint/2010/main" val="246395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Library and LRC image page 199 young man leaning over computer</a:t>
            </a:r>
          </a:p>
        </p:txBody>
      </p:sp>
      <p:sp>
        <p:nvSpPr>
          <p:cNvPr id="4" name="Slide Number Placeholder 3"/>
          <p:cNvSpPr>
            <a:spLocks noGrp="1"/>
          </p:cNvSpPr>
          <p:nvPr>
            <p:ph type="sldNum" sz="quarter" idx="10"/>
          </p:nvPr>
        </p:nvSpPr>
        <p:spPr/>
        <p:txBody>
          <a:bodyPr/>
          <a:lstStyle/>
          <a:p>
            <a:fld id="{0108EF17-5B8D-544B-91B3-908EB0CFE037}" type="slidenum">
              <a:rPr lang="en-US" smtClean="0"/>
              <a:t>21</a:t>
            </a:fld>
            <a:endParaRPr lang="en-US"/>
          </a:p>
        </p:txBody>
      </p:sp>
    </p:spTree>
    <p:extLst>
      <p:ext uri="{BB962C8B-B14F-4D97-AF65-F5344CB8AC3E}">
        <p14:creationId xmlns:p14="http://schemas.microsoft.com/office/powerpoint/2010/main" val="170939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Middle page 197 HE lady</a:t>
            </a:r>
          </a:p>
          <a:p>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22</a:t>
            </a:fld>
            <a:endParaRPr lang="en-US"/>
          </a:p>
        </p:txBody>
      </p:sp>
    </p:spTree>
    <p:extLst>
      <p:ext uri="{BB962C8B-B14F-4D97-AF65-F5344CB8AC3E}">
        <p14:creationId xmlns:p14="http://schemas.microsoft.com/office/powerpoint/2010/main" val="350673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in the big arrow on page</a:t>
            </a:r>
            <a:r>
              <a:rPr lang="en-GB" baseline="0" dirty="0"/>
              <a:t> 27 (Dave)</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24</a:t>
            </a:fld>
            <a:endParaRPr lang="en-US"/>
          </a:p>
        </p:txBody>
      </p:sp>
    </p:spTree>
    <p:extLst>
      <p:ext uri="{BB962C8B-B14F-4D97-AF65-F5344CB8AC3E}">
        <p14:creationId xmlns:p14="http://schemas.microsoft.com/office/powerpoint/2010/main" val="79106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22 if you can get the student and sign in</a:t>
            </a:r>
          </a:p>
        </p:txBody>
      </p:sp>
      <p:sp>
        <p:nvSpPr>
          <p:cNvPr id="4" name="Slide Number Placeholder 3"/>
          <p:cNvSpPr>
            <a:spLocks noGrp="1"/>
          </p:cNvSpPr>
          <p:nvPr>
            <p:ph type="sldNum" sz="quarter" idx="10"/>
          </p:nvPr>
        </p:nvSpPr>
        <p:spPr/>
        <p:txBody>
          <a:bodyPr/>
          <a:lstStyle/>
          <a:p>
            <a:fld id="{0108EF17-5B8D-544B-91B3-908EB0CFE037}" type="slidenum">
              <a:rPr lang="en-US" smtClean="0"/>
              <a:t>25</a:t>
            </a:fld>
            <a:endParaRPr lang="en-US"/>
          </a:p>
        </p:txBody>
      </p:sp>
    </p:spTree>
    <p:extLst>
      <p:ext uri="{BB962C8B-B14F-4D97-AF65-F5344CB8AC3E}">
        <p14:creationId xmlns:p14="http://schemas.microsoft.com/office/powerpoint/2010/main" val="149954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Dave if he could replicate page 142 covering</a:t>
            </a:r>
            <a:r>
              <a:rPr lang="en-GB" baseline="0" dirty="0"/>
              <a:t> health &amp; social</a:t>
            </a:r>
            <a:endParaRPr lang="en-GB" dirty="0"/>
          </a:p>
          <a:p>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4</a:t>
            </a:fld>
            <a:endParaRPr lang="en-US"/>
          </a:p>
        </p:txBody>
      </p:sp>
    </p:spTree>
    <p:extLst>
      <p:ext uri="{BB962C8B-B14F-4D97-AF65-F5344CB8AC3E}">
        <p14:creationId xmlns:p14="http://schemas.microsoft.com/office/powerpoint/2010/main" val="273999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page 31</a:t>
            </a:r>
          </a:p>
        </p:txBody>
      </p:sp>
      <p:sp>
        <p:nvSpPr>
          <p:cNvPr id="4" name="Slide Number Placeholder 3"/>
          <p:cNvSpPr>
            <a:spLocks noGrp="1"/>
          </p:cNvSpPr>
          <p:nvPr>
            <p:ph type="sldNum" sz="quarter" idx="10"/>
          </p:nvPr>
        </p:nvSpPr>
        <p:spPr/>
        <p:txBody>
          <a:bodyPr/>
          <a:lstStyle/>
          <a:p>
            <a:fld id="{0108EF17-5B8D-544B-91B3-908EB0CFE037}" type="slidenum">
              <a:rPr lang="en-US" smtClean="0"/>
              <a:t>26</a:t>
            </a:fld>
            <a:endParaRPr lang="en-US"/>
          </a:p>
        </p:txBody>
      </p:sp>
    </p:spTree>
    <p:extLst>
      <p:ext uri="{BB962C8B-B14F-4D97-AF65-F5344CB8AC3E}">
        <p14:creationId xmlns:p14="http://schemas.microsoft.com/office/powerpoint/2010/main" val="275540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67</a:t>
            </a:r>
          </a:p>
        </p:txBody>
      </p:sp>
      <p:sp>
        <p:nvSpPr>
          <p:cNvPr id="4" name="Slide Number Placeholder 3"/>
          <p:cNvSpPr>
            <a:spLocks noGrp="1"/>
          </p:cNvSpPr>
          <p:nvPr>
            <p:ph type="sldNum" sz="quarter" idx="10"/>
          </p:nvPr>
        </p:nvSpPr>
        <p:spPr/>
        <p:txBody>
          <a:bodyPr/>
          <a:lstStyle/>
          <a:p>
            <a:fld id="{0108EF17-5B8D-544B-91B3-908EB0CFE037}" type="slidenum">
              <a:rPr lang="en-US" smtClean="0"/>
              <a:t>27</a:t>
            </a:fld>
            <a:endParaRPr lang="en-US"/>
          </a:p>
        </p:txBody>
      </p:sp>
    </p:spTree>
    <p:extLst>
      <p:ext uri="{BB962C8B-B14F-4D97-AF65-F5344CB8AC3E}">
        <p14:creationId xmlns:p14="http://schemas.microsoft.com/office/powerpoint/2010/main" val="36708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87 lady painting</a:t>
            </a:r>
          </a:p>
        </p:txBody>
      </p:sp>
      <p:sp>
        <p:nvSpPr>
          <p:cNvPr id="4" name="Slide Number Placeholder 3"/>
          <p:cNvSpPr>
            <a:spLocks noGrp="1"/>
          </p:cNvSpPr>
          <p:nvPr>
            <p:ph type="sldNum" sz="quarter" idx="10"/>
          </p:nvPr>
        </p:nvSpPr>
        <p:spPr/>
        <p:txBody>
          <a:bodyPr/>
          <a:lstStyle/>
          <a:p>
            <a:fld id="{0108EF17-5B8D-544B-91B3-908EB0CFE037}" type="slidenum">
              <a:rPr lang="en-US" smtClean="0"/>
              <a:t>28</a:t>
            </a:fld>
            <a:endParaRPr lang="en-US"/>
          </a:p>
        </p:txBody>
      </p:sp>
    </p:spTree>
    <p:extLst>
      <p:ext uri="{BB962C8B-B14F-4D97-AF65-F5344CB8AC3E}">
        <p14:creationId xmlns:p14="http://schemas.microsoft.com/office/powerpoint/2010/main" val="157966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197</a:t>
            </a:r>
          </a:p>
        </p:txBody>
      </p:sp>
      <p:sp>
        <p:nvSpPr>
          <p:cNvPr id="4" name="Slide Number Placeholder 3"/>
          <p:cNvSpPr>
            <a:spLocks noGrp="1"/>
          </p:cNvSpPr>
          <p:nvPr>
            <p:ph type="sldNum" sz="quarter" idx="10"/>
          </p:nvPr>
        </p:nvSpPr>
        <p:spPr/>
        <p:txBody>
          <a:bodyPr/>
          <a:lstStyle/>
          <a:p>
            <a:fld id="{0108EF17-5B8D-544B-91B3-908EB0CFE037}" type="slidenum">
              <a:rPr lang="en-US" smtClean="0"/>
              <a:t>29</a:t>
            </a:fld>
            <a:endParaRPr lang="en-US"/>
          </a:p>
        </p:txBody>
      </p:sp>
    </p:spTree>
    <p:extLst>
      <p:ext uri="{BB962C8B-B14F-4D97-AF65-F5344CB8AC3E}">
        <p14:creationId xmlns:p14="http://schemas.microsoft.com/office/powerpoint/2010/main" val="4076685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197</a:t>
            </a:r>
          </a:p>
        </p:txBody>
      </p:sp>
      <p:sp>
        <p:nvSpPr>
          <p:cNvPr id="4" name="Slide Number Placeholder 3"/>
          <p:cNvSpPr>
            <a:spLocks noGrp="1"/>
          </p:cNvSpPr>
          <p:nvPr>
            <p:ph type="sldNum" sz="quarter" idx="10"/>
          </p:nvPr>
        </p:nvSpPr>
        <p:spPr/>
        <p:txBody>
          <a:bodyPr/>
          <a:lstStyle/>
          <a:p>
            <a:fld id="{0108EF17-5B8D-544B-91B3-908EB0CFE037}" type="slidenum">
              <a:rPr lang="en-US" smtClean="0"/>
              <a:t>30</a:t>
            </a:fld>
            <a:endParaRPr lang="en-US"/>
          </a:p>
        </p:txBody>
      </p:sp>
    </p:spTree>
    <p:extLst>
      <p:ext uri="{BB962C8B-B14F-4D97-AF65-F5344CB8AC3E}">
        <p14:creationId xmlns:p14="http://schemas.microsoft.com/office/powerpoint/2010/main" val="243735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50</a:t>
            </a:r>
          </a:p>
        </p:txBody>
      </p:sp>
      <p:sp>
        <p:nvSpPr>
          <p:cNvPr id="4" name="Slide Number Placeholder 3"/>
          <p:cNvSpPr>
            <a:spLocks noGrp="1"/>
          </p:cNvSpPr>
          <p:nvPr>
            <p:ph type="sldNum" sz="quarter" idx="10"/>
          </p:nvPr>
        </p:nvSpPr>
        <p:spPr/>
        <p:txBody>
          <a:bodyPr/>
          <a:lstStyle/>
          <a:p>
            <a:fld id="{0108EF17-5B8D-544B-91B3-908EB0CFE037}" type="slidenum">
              <a:rPr lang="en-US" smtClean="0"/>
              <a:t>31</a:t>
            </a:fld>
            <a:endParaRPr lang="en-US"/>
          </a:p>
        </p:txBody>
      </p:sp>
    </p:spTree>
    <p:extLst>
      <p:ext uri="{BB962C8B-B14F-4D97-AF65-F5344CB8AC3E}">
        <p14:creationId xmlns:p14="http://schemas.microsoft.com/office/powerpoint/2010/main" val="61038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bigger version of image on page 187</a:t>
            </a:r>
          </a:p>
        </p:txBody>
      </p:sp>
      <p:sp>
        <p:nvSpPr>
          <p:cNvPr id="4" name="Slide Number Placeholder 3"/>
          <p:cNvSpPr>
            <a:spLocks noGrp="1"/>
          </p:cNvSpPr>
          <p:nvPr>
            <p:ph type="sldNum" sz="quarter" idx="10"/>
          </p:nvPr>
        </p:nvSpPr>
        <p:spPr/>
        <p:txBody>
          <a:bodyPr/>
          <a:lstStyle/>
          <a:p>
            <a:fld id="{0108EF17-5B8D-544B-91B3-908EB0CFE037}" type="slidenum">
              <a:rPr lang="en-US" smtClean="0"/>
              <a:t>6</a:t>
            </a:fld>
            <a:endParaRPr lang="en-US"/>
          </a:p>
        </p:txBody>
      </p:sp>
    </p:spTree>
    <p:extLst>
      <p:ext uri="{BB962C8B-B14F-4D97-AF65-F5344CB8AC3E}">
        <p14:creationId xmlns:p14="http://schemas.microsoft.com/office/powerpoint/2010/main" val="177864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image take from page 102 with lady</a:t>
            </a:r>
            <a:r>
              <a:rPr lang="en-GB" baseline="0" dirty="0"/>
              <a:t> surveyor</a:t>
            </a:r>
          </a:p>
          <a:p>
            <a:r>
              <a:rPr lang="en-GB" baseline="0" dirty="0"/>
              <a:t>Bottom image take from page 74 bottom half</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8</a:t>
            </a:fld>
            <a:endParaRPr lang="en-US"/>
          </a:p>
        </p:txBody>
      </p:sp>
    </p:spTree>
    <p:extLst>
      <p:ext uri="{BB962C8B-B14F-4D97-AF65-F5344CB8AC3E}">
        <p14:creationId xmlns:p14="http://schemas.microsoft.com/office/powerpoint/2010/main" val="255064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68 (colour out the badge</a:t>
            </a:r>
          </a:p>
        </p:txBody>
      </p:sp>
      <p:sp>
        <p:nvSpPr>
          <p:cNvPr id="4" name="Slide Number Placeholder 3"/>
          <p:cNvSpPr>
            <a:spLocks noGrp="1"/>
          </p:cNvSpPr>
          <p:nvPr>
            <p:ph type="sldNum" sz="quarter" idx="10"/>
          </p:nvPr>
        </p:nvSpPr>
        <p:spPr/>
        <p:txBody>
          <a:bodyPr/>
          <a:lstStyle/>
          <a:p>
            <a:fld id="{0108EF17-5B8D-544B-91B3-908EB0CFE037}" type="slidenum">
              <a:rPr lang="en-US" smtClean="0"/>
              <a:t>9</a:t>
            </a:fld>
            <a:endParaRPr lang="en-US"/>
          </a:p>
        </p:txBody>
      </p:sp>
    </p:spTree>
    <p:extLst>
      <p:ext uri="{BB962C8B-B14F-4D97-AF65-F5344CB8AC3E}">
        <p14:creationId xmlns:p14="http://schemas.microsoft.com/office/powerpoint/2010/main" val="61750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58</a:t>
            </a:r>
          </a:p>
        </p:txBody>
      </p:sp>
      <p:sp>
        <p:nvSpPr>
          <p:cNvPr id="4" name="Slide Number Placeholder 3"/>
          <p:cNvSpPr>
            <a:spLocks noGrp="1"/>
          </p:cNvSpPr>
          <p:nvPr>
            <p:ph type="sldNum" sz="quarter" idx="10"/>
          </p:nvPr>
        </p:nvSpPr>
        <p:spPr/>
        <p:txBody>
          <a:bodyPr/>
          <a:lstStyle/>
          <a:p>
            <a:fld id="{0108EF17-5B8D-544B-91B3-908EB0CFE037}" type="slidenum">
              <a:rPr lang="en-US" smtClean="0"/>
              <a:t>10</a:t>
            </a:fld>
            <a:endParaRPr lang="en-US"/>
          </a:p>
        </p:txBody>
      </p:sp>
    </p:spTree>
    <p:extLst>
      <p:ext uri="{BB962C8B-B14F-4D97-AF65-F5344CB8AC3E}">
        <p14:creationId xmlns:p14="http://schemas.microsoft.com/office/powerpoint/2010/main" val="127136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page</a:t>
            </a:r>
            <a:r>
              <a:rPr lang="en-GB" baseline="0" dirty="0"/>
              <a:t> 146</a:t>
            </a:r>
          </a:p>
          <a:p>
            <a:r>
              <a:rPr lang="en-GB" baseline="0" dirty="0"/>
              <a:t>Bottom image bottom of page 31</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11</a:t>
            </a:fld>
            <a:endParaRPr lang="en-US"/>
          </a:p>
        </p:txBody>
      </p:sp>
    </p:spTree>
    <p:extLst>
      <p:ext uri="{BB962C8B-B14F-4D97-AF65-F5344CB8AC3E}">
        <p14:creationId xmlns:p14="http://schemas.microsoft.com/office/powerpoint/2010/main" val="348794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105</a:t>
            </a:r>
          </a:p>
        </p:txBody>
      </p:sp>
      <p:sp>
        <p:nvSpPr>
          <p:cNvPr id="4" name="Slide Number Placeholder 3"/>
          <p:cNvSpPr>
            <a:spLocks noGrp="1"/>
          </p:cNvSpPr>
          <p:nvPr>
            <p:ph type="sldNum" sz="quarter" idx="10"/>
          </p:nvPr>
        </p:nvSpPr>
        <p:spPr/>
        <p:txBody>
          <a:bodyPr/>
          <a:lstStyle/>
          <a:p>
            <a:fld id="{0108EF17-5B8D-544B-91B3-908EB0CFE037}" type="slidenum">
              <a:rPr lang="en-US" smtClean="0"/>
              <a:t>12</a:t>
            </a:fld>
            <a:endParaRPr lang="en-US"/>
          </a:p>
        </p:txBody>
      </p:sp>
    </p:spTree>
    <p:extLst>
      <p:ext uri="{BB962C8B-B14F-4D97-AF65-F5344CB8AC3E}">
        <p14:creationId xmlns:p14="http://schemas.microsoft.com/office/powerpoint/2010/main" val="2599232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Dave again – all group image from page 72</a:t>
            </a:r>
          </a:p>
        </p:txBody>
      </p:sp>
      <p:sp>
        <p:nvSpPr>
          <p:cNvPr id="4" name="Slide Number Placeholder 3"/>
          <p:cNvSpPr>
            <a:spLocks noGrp="1"/>
          </p:cNvSpPr>
          <p:nvPr>
            <p:ph type="sldNum" sz="quarter" idx="10"/>
          </p:nvPr>
        </p:nvSpPr>
        <p:spPr/>
        <p:txBody>
          <a:bodyPr/>
          <a:lstStyle/>
          <a:p>
            <a:fld id="{0108EF17-5B8D-544B-91B3-908EB0CFE037}" type="slidenum">
              <a:rPr lang="en-US" smtClean="0"/>
              <a:t>13</a:t>
            </a:fld>
            <a:endParaRPr lang="en-US"/>
          </a:p>
        </p:txBody>
      </p:sp>
    </p:spTree>
    <p:extLst>
      <p:ext uri="{BB962C8B-B14F-4D97-AF65-F5344CB8AC3E}">
        <p14:creationId xmlns:p14="http://schemas.microsoft.com/office/powerpoint/2010/main" val="1623596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C0D4B54D-1475-514C-843B-548C8C0A444A}"/>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Graphic 14">
            <a:extLst>
              <a:ext uri="{FF2B5EF4-FFF2-40B4-BE49-F238E27FC236}">
                <a16:creationId xmlns:a16="http://schemas.microsoft.com/office/drawing/2014/main" id="{B24D4DA6-AB5F-AC4A-9A83-6AF74E764D5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8250" y="9873205"/>
            <a:ext cx="1291537" cy="8072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33284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2">
            <a:extLst>
              <a:ext uri="{FF2B5EF4-FFF2-40B4-BE49-F238E27FC236}">
                <a16:creationId xmlns:a16="http://schemas.microsoft.com/office/drawing/2014/main" id="{23365F14-31D2-9E43-8979-E87F6C2DBF79}"/>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15" name="Graphic 14">
            <a:extLst>
              <a:ext uri="{FF2B5EF4-FFF2-40B4-BE49-F238E27FC236}">
                <a16:creationId xmlns:a16="http://schemas.microsoft.com/office/drawing/2014/main" id="{BB3EFB32-F7F4-5B4F-AA91-BD81E50296E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49352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10978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PURPLE">
    <p:bg>
      <p:bgPr>
        <a:solidFill>
          <a:schemeClr val="accent1"/>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 y="0"/>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bg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A198D267-AA8E-DA4A-ACB2-D7C948681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4734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SALMON">
    <p:bg>
      <p:bgPr>
        <a:solidFill>
          <a:schemeClr val="tx2"/>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 y="0"/>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tx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DD43B11C-40DA-BD45-BD61-E1AA1DB9585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533095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RED">
    <p:bg>
      <p:bgPr>
        <a:solidFill>
          <a:schemeClr val="bg2"/>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 y="793"/>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bg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4B0EE285-AAA5-8943-9D4F-42E27282D05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4014395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PURP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9B351E-D7BA-D346-AC56-31D3650EA10E}"/>
              </a:ext>
            </a:extLst>
          </p:cNvPr>
          <p:cNvGrpSpPr/>
          <p:nvPr userDrawn="1"/>
        </p:nvGrpSpPr>
        <p:grpSpPr>
          <a:xfrm>
            <a:off x="0" y="0"/>
            <a:ext cx="19381818" cy="11302020"/>
            <a:chOff x="0" y="0"/>
            <a:chExt cx="19381818" cy="11302020"/>
          </a:xfrm>
          <a:solidFill>
            <a:schemeClr val="accent1"/>
          </a:solidFill>
        </p:grpSpPr>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grp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grp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grpFill/>
            <a:ln w="10468" cap="flat">
              <a:noFill/>
              <a:prstDash val="solid"/>
              <a:miter/>
            </a:ln>
          </p:spPr>
          <p:txBody>
            <a:bodyPr rtlCol="0" anchor="ctr"/>
            <a:lstStyle/>
            <a:p>
              <a:endParaRPr lang="en-US"/>
            </a:p>
          </p:txBody>
        </p:sp>
      </p:grpSp>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accent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46512213-5FE7-FB47-86D1-E1B359ED2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835076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Slide-SALMON">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tx2"/>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solidFill>
            <a:schemeClr val="tx2"/>
          </a:solid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solidFill>
            <a:schemeClr val="tx2"/>
          </a:solid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solidFill>
            <a:schemeClr val="tx2"/>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3160704F-B8F3-D74B-884C-4EA9F80E15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981947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Slide-RE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398588"/>
          </a:xfrm>
          <a:prstGeom prst="rect">
            <a:avLst/>
          </a:prstGeom>
        </p:spPr>
        <p:txBody>
          <a:bodyPr wrap="square" anchor="t" anchorCtr="0">
            <a:spAutoFit/>
          </a:bodyPr>
          <a:lstStyle>
            <a:lvl1pPr algn="ctr">
              <a:defRPr sz="6000" cap="all" baseline="0">
                <a:solidFill>
                  <a:schemeClr val="bg2"/>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solidFill>
            <a:schemeClr val="bg2"/>
          </a:solid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solidFill>
            <a:schemeClr val="bg2"/>
          </a:solid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solidFill>
            <a:schemeClr val="bg2"/>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601146A2-B604-8B48-842B-0D3F2A5A73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628251" y="10265777"/>
            <a:ext cx="663422" cy="41463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2-PURPL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dirty="0"/>
              <a:t>Click to edit Master text styles</a:t>
            </a:r>
          </a:p>
        </p:txBody>
      </p:sp>
      <p:pic>
        <p:nvPicPr>
          <p:cNvPr id="9" name="Graphic 8">
            <a:extLst>
              <a:ext uri="{FF2B5EF4-FFF2-40B4-BE49-F238E27FC236}">
                <a16:creationId xmlns:a16="http://schemas.microsoft.com/office/drawing/2014/main" id="{F7A8BEEC-C09A-5F48-9F3E-AFF3BCEE53A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69573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6CAFE91E-87AB-B04F-870C-3A03AECF9B0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20352EC3-355F-4044-8482-B839333781A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15F39071-65E5-9747-8D5B-013D0037C1E0}"/>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9652719F-28B5-8049-8CF4-FDE70E4F70B4}"/>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7" name="Graphic 6">
            <a:extLst>
              <a:ext uri="{FF2B5EF4-FFF2-40B4-BE49-F238E27FC236}">
                <a16:creationId xmlns:a16="http://schemas.microsoft.com/office/drawing/2014/main" id="{CFDCD428-0980-AC46-B88E-E0EB8131B5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8250" y="9873205"/>
            <a:ext cx="1291537" cy="807211"/>
          </a:xfrm>
          <a:prstGeom prst="rect">
            <a:avLst/>
          </a:prstGeom>
        </p:spPr>
      </p:pic>
    </p:spTree>
    <p:extLst>
      <p:ext uri="{BB962C8B-B14F-4D97-AF65-F5344CB8AC3E}">
        <p14:creationId xmlns:p14="http://schemas.microsoft.com/office/powerpoint/2010/main" val="854545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2-SALMON">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398588"/>
          </a:xfrm>
          <a:prstGeom prst="rect">
            <a:avLst/>
          </a:prstGeom>
        </p:spPr>
        <p:txBody>
          <a:bodyPr wrap="square" anchor="t" anchorCtr="0">
            <a:spAutoFit/>
          </a:bodyPr>
          <a:lstStyle>
            <a:lvl1pPr algn="ctr">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en-US" dirty="0"/>
              <a:t>Click to edit Master text styles</a:t>
            </a:r>
          </a:p>
        </p:txBody>
      </p:sp>
      <p:pic>
        <p:nvPicPr>
          <p:cNvPr id="9" name="Graphic 8">
            <a:extLst>
              <a:ext uri="{FF2B5EF4-FFF2-40B4-BE49-F238E27FC236}">
                <a16:creationId xmlns:a16="http://schemas.microsoft.com/office/drawing/2014/main" id="{12201EE3-CFD1-C042-8CEC-DB893FAF414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56017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2-RED">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dirty="0"/>
              <a:t>Click to edit Master text styles</a:t>
            </a:r>
          </a:p>
        </p:txBody>
      </p:sp>
      <p:pic>
        <p:nvPicPr>
          <p:cNvPr id="10" name="Graphic 9">
            <a:extLst>
              <a:ext uri="{FF2B5EF4-FFF2-40B4-BE49-F238E27FC236}">
                <a16:creationId xmlns:a16="http://schemas.microsoft.com/office/drawing/2014/main" id="{8C4D7415-6AAE-5741-80B4-D9F354A6C5C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418306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SALMON">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398588"/>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spTree>
    <p:extLst>
      <p:ext uri="{BB962C8B-B14F-4D97-AF65-F5344CB8AC3E}">
        <p14:creationId xmlns:p14="http://schemas.microsoft.com/office/powerpoint/2010/main" val="2293043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0-50-RE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569660"/>
          </a:xfrm>
          <a:prstGeom prst="rect">
            <a:avLst/>
          </a:prstGeom>
        </p:spPr>
        <p:txBody>
          <a:bodyPr wrap="square" anchor="t" anchorCtr="0">
            <a:spAutoFit/>
          </a:bodyPr>
          <a:lstStyle>
            <a:lvl1pPr algn="l">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Level 2</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pic>
        <p:nvPicPr>
          <p:cNvPr id="10" name="Graphic 9">
            <a:extLst>
              <a:ext uri="{FF2B5EF4-FFF2-40B4-BE49-F238E27FC236}">
                <a16:creationId xmlns:a16="http://schemas.microsoft.com/office/drawing/2014/main" id="{CB538677-DBDA-1C42-BE94-3729D5FA13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628251" y="10265777"/>
            <a:ext cx="663422" cy="414638"/>
          </a:xfrm>
          <a:prstGeom prst="rect">
            <a:avLst/>
          </a:prstGeom>
        </p:spPr>
      </p:pic>
    </p:spTree>
    <p:extLst>
      <p:ext uri="{BB962C8B-B14F-4D97-AF65-F5344CB8AC3E}">
        <p14:creationId xmlns:p14="http://schemas.microsoft.com/office/powerpoint/2010/main" val="142686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spTree>
    <p:extLst>
      <p:ext uri="{BB962C8B-B14F-4D97-AF65-F5344CB8AC3E}">
        <p14:creationId xmlns:p14="http://schemas.microsoft.com/office/powerpoint/2010/main" val="3941042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2 images-RE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bg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solidFill>
                  <a:schemeClr val="bg1"/>
                </a:solidFill>
              </a:defRPr>
            </a:lvl1pPr>
            <a:lvl2pPr algn="l">
              <a:defRPr>
                <a:solidFill>
                  <a:schemeClr val="bg1"/>
                </a:solidFill>
              </a:defRPr>
            </a:lvl2pPr>
            <a:lvl3pPr algn="l">
              <a:defRPr/>
            </a:lvl3pPr>
            <a:lvl4pPr algn="l">
              <a:defRPr/>
            </a:lvl4pPr>
            <a:lvl5pPr algn="l">
              <a:defRPr/>
            </a:lvl5pPr>
          </a:lstStyle>
          <a:p>
            <a:pPr lvl="0"/>
            <a:r>
              <a:rPr lang="en-US" dirty="0"/>
              <a:t>Click to edit Master text styles</a:t>
            </a:r>
          </a:p>
          <a:p>
            <a:pPr lvl="1"/>
            <a:r>
              <a:rPr lang="en-US" dirty="0"/>
              <a:t>Level 2</a:t>
            </a:r>
          </a:p>
        </p:txBody>
      </p:sp>
      <p:pic>
        <p:nvPicPr>
          <p:cNvPr id="11" name="Graphic 10">
            <a:extLst>
              <a:ext uri="{FF2B5EF4-FFF2-40B4-BE49-F238E27FC236}">
                <a16:creationId xmlns:a16="http://schemas.microsoft.com/office/drawing/2014/main" id="{CBF521F7-936E-5449-9215-F252ACF94E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628251" y="10265777"/>
            <a:ext cx="663422" cy="414638"/>
          </a:xfrm>
          <a:prstGeom prst="rect">
            <a:avLst/>
          </a:prstGeom>
        </p:spPr>
      </p:pic>
    </p:spTree>
    <p:extLst>
      <p:ext uri="{BB962C8B-B14F-4D97-AF65-F5344CB8AC3E}">
        <p14:creationId xmlns:p14="http://schemas.microsoft.com/office/powerpoint/2010/main" val="684977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images-SALMON">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solidFill>
                  <a:schemeClr val="tx1"/>
                </a:solidFill>
              </a:defRPr>
            </a:lvl1pPr>
            <a:lvl2pPr algn="l">
              <a:defRPr>
                <a:solidFill>
                  <a:schemeClr val="tx1"/>
                </a:solidFill>
              </a:defRPr>
            </a:lvl2pPr>
            <a:lvl3pPr algn="l">
              <a:defRPr/>
            </a:lvl3pPr>
            <a:lvl4pPr algn="l">
              <a:defRPr/>
            </a:lvl4pPr>
            <a:lvl5pPr algn="l">
              <a:defRPr/>
            </a:lvl5pPr>
          </a:lstStyle>
          <a:p>
            <a:pPr lvl="0"/>
            <a:r>
              <a:rPr lang="en-US" dirty="0"/>
              <a:t>Click to edit Master text styles</a:t>
            </a:r>
          </a:p>
          <a:p>
            <a:pPr lvl="1"/>
            <a:r>
              <a:rPr lang="en-US" dirty="0"/>
              <a:t>Level 2</a:t>
            </a:r>
          </a:p>
        </p:txBody>
      </p:sp>
    </p:spTree>
    <p:extLst>
      <p:ext uri="{BB962C8B-B14F-4D97-AF65-F5344CB8AC3E}">
        <p14:creationId xmlns:p14="http://schemas.microsoft.com/office/powerpoint/2010/main" val="3815024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images-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Level 2</a:t>
            </a:r>
          </a:p>
        </p:txBody>
      </p:sp>
    </p:spTree>
    <p:extLst>
      <p:ext uri="{BB962C8B-B14F-4D97-AF65-F5344CB8AC3E}">
        <p14:creationId xmlns:p14="http://schemas.microsoft.com/office/powerpoint/2010/main" val="218763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 Boxes-PURPL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20975754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 Boxes-RED">
    <p:bg>
      <p:bgPr>
        <a:solidFill>
          <a:schemeClr val="bg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54055355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C76725E0-C8DD-C345-8448-5BFB72C927C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509BE963-3383-6D4A-AB18-55E639F605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DEF993A9-798E-7A48-BC7F-4433E18242C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7" name="object 7">
            <a:extLst>
              <a:ext uri="{FF2B5EF4-FFF2-40B4-BE49-F238E27FC236}">
                <a16:creationId xmlns:a16="http://schemas.microsoft.com/office/drawing/2014/main" id="{6BF66E18-254C-2B41-AF14-7577657B479D}"/>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3" name="Graphic 12">
            <a:extLst>
              <a:ext uri="{FF2B5EF4-FFF2-40B4-BE49-F238E27FC236}">
                <a16:creationId xmlns:a16="http://schemas.microsoft.com/office/drawing/2014/main" id="{1659B901-2304-9F48-B032-1AE530610C9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8250" y="9873205"/>
            <a:ext cx="1291537" cy="807211"/>
          </a:xfrm>
          <a:prstGeom prst="rect">
            <a:avLst/>
          </a:prstGeom>
        </p:spPr>
      </p:pic>
    </p:spTree>
    <p:extLst>
      <p:ext uri="{BB962C8B-B14F-4D97-AF65-F5344CB8AC3E}">
        <p14:creationId xmlns:p14="http://schemas.microsoft.com/office/powerpoint/2010/main" val="1580126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 Boxes-SALMON">
    <p:bg>
      <p:bgPr>
        <a:solidFill>
          <a:schemeClr val="tx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8591294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RED">
    <p:bg>
      <p:bgPr>
        <a:solidFill>
          <a:schemeClr val="bg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281" y="0"/>
            <a:ext cx="20104100" cy="11308556"/>
          </a:xfrm>
          <a:prstGeom prst="rect">
            <a:avLst/>
          </a:prstGeom>
        </p:spPr>
      </p:pic>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022524" cy="830577"/>
          </a:xfrm>
          <a:prstGeom prst="rect">
            <a:avLst/>
          </a:prstGeom>
        </p:spPr>
        <p:txBody>
          <a:bodyPr wrap="square" lIns="0" tIns="0" rIns="0" bIns="0" anchor="t" anchorCtr="0">
            <a:noAutofit/>
          </a:bodyPr>
          <a:lstStyle>
            <a:lvl1pPr algn="l">
              <a:defRPr sz="2700" cap="all" baseline="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628251" y="10265777"/>
            <a:ext cx="663422" cy="414638"/>
          </a:xfrm>
          <a:prstGeom prst="rect">
            <a:avLst/>
          </a:prstGeom>
        </p:spPr>
      </p:pic>
    </p:spTree>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guide id="3" pos="1252" userDrawn="1">
          <p15:clr>
            <a:srgbClr val="FBAE40"/>
          </p15:clr>
        </p15:guide>
        <p15:guide id="4" pos="113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SALMON">
    <p:bg>
      <p:bgPr>
        <a:solidFill>
          <a:schemeClr val="tx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281" y="0"/>
            <a:ext cx="20104100" cy="11308556"/>
          </a:xfrm>
          <a:prstGeom prst="rect">
            <a:avLst/>
          </a:prstGeom>
        </p:spPr>
      </p:pic>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022524"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4820658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C7ADA1A-7896-E442-830A-907F10FB58E2}"/>
              </a:ext>
            </a:extLst>
          </p:cNvPr>
          <p:cNvSpPr/>
          <p:nvPr/>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400464122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copy">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108286"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
        <p:nvSpPr>
          <p:cNvPr id="9" name="Content Placeholder 8">
            <a:extLst>
              <a:ext uri="{FF2B5EF4-FFF2-40B4-BE49-F238E27FC236}">
                <a16:creationId xmlns:a16="http://schemas.microsoft.com/office/drawing/2014/main" id="{AB491DB7-69A3-B84A-82AC-7B7CD0BFD783}"/>
              </a:ext>
            </a:extLst>
          </p:cNvPr>
          <p:cNvSpPr>
            <a:spLocks noGrp="1"/>
          </p:cNvSpPr>
          <p:nvPr>
            <p:ph sz="quarter" idx="10"/>
          </p:nvPr>
        </p:nvSpPr>
        <p:spPr>
          <a:xfrm>
            <a:off x="1951038" y="2543175"/>
            <a:ext cx="16143287" cy="8137525"/>
          </a:xfrm>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p:txBody>
      </p:sp>
      <p:sp>
        <p:nvSpPr>
          <p:cNvPr id="3" name="Freeform 2">
            <a:extLst>
              <a:ext uri="{FF2B5EF4-FFF2-40B4-BE49-F238E27FC236}">
                <a16:creationId xmlns:a16="http://schemas.microsoft.com/office/drawing/2014/main" id="{52E9D9F6-A0E4-194A-A38F-FFDF9429E665}"/>
              </a:ext>
            </a:extLst>
          </p:cNvPr>
          <p:cNvSpPr/>
          <p:nvPr/>
        </p:nvSpPr>
        <p:spPr>
          <a:xfrm>
            <a:off x="3281" y="0"/>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0597540-0E30-E44C-8F97-D3E9B1F82171}"/>
              </a:ext>
            </a:extLst>
          </p:cNvPr>
          <p:cNvSpPr/>
          <p:nvPr/>
        </p:nvSpPr>
        <p:spPr>
          <a:xfrm>
            <a:off x="3281" y="2823788"/>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2928804796"/>
      </p:ext>
    </p:extLst>
  </p:cSld>
  <p:clrMapOvr>
    <a:masterClrMapping/>
  </p:clrMapOvr>
  <p:extLst>
    <p:ext uri="{DCECCB84-F9BA-43D5-87BE-67443E8EF086}">
      <p15:sldGuideLst xmlns:p15="http://schemas.microsoft.com/office/powerpoint/2012/main">
        <p15:guide id="1" pos="6332" userDrawn="1">
          <p15:clr>
            <a:srgbClr val="FBAE40"/>
          </p15:clr>
        </p15:guide>
        <p15:guide id="2" pos="1229" userDrawn="1">
          <p15:clr>
            <a:srgbClr val="FBAE40"/>
          </p15:clr>
        </p15:guide>
        <p15:guide id="3" pos="1141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oadmap-1">
    <p:spTree>
      <p:nvGrpSpPr>
        <p:cNvPr id="1" name=""/>
        <p:cNvGrpSpPr/>
        <p:nvPr/>
      </p:nvGrpSpPr>
      <p:grpSpPr>
        <a:xfrm>
          <a:off x="0" y="0"/>
          <a:ext cx="0" cy="0"/>
          <a:chOff x="0" y="0"/>
          <a:chExt cx="0" cy="0"/>
        </a:xfrm>
      </p:grpSpPr>
      <p:graphicFrame>
        <p:nvGraphicFramePr>
          <p:cNvPr id="50" name="Table 49">
            <a:extLst>
              <a:ext uri="{FF2B5EF4-FFF2-40B4-BE49-F238E27FC236}">
                <a16:creationId xmlns:a16="http://schemas.microsoft.com/office/drawing/2014/main" id="{A6DFA681-259E-AD4D-BF16-05A8243CCEB6}"/>
              </a:ext>
            </a:extLst>
          </p:cNvPr>
          <p:cNvGraphicFramePr>
            <a:graphicFrameLocks noGrp="1"/>
          </p:cNvGraphicFramePr>
          <p:nvPr userDrawn="1">
            <p:extLst>
              <p:ext uri="{D42A27DB-BD31-4B8C-83A1-F6EECF244321}">
                <p14:modId xmlns:p14="http://schemas.microsoft.com/office/powerpoint/2010/main" val="4058037795"/>
              </p:ext>
            </p:extLst>
          </p:nvPr>
        </p:nvGraphicFramePr>
        <p:xfrm>
          <a:off x="2022475" y="2594159"/>
          <a:ext cx="16094073" cy="7924349"/>
        </p:xfrm>
        <a:graphic>
          <a:graphicData uri="http://schemas.openxmlformats.org/drawingml/2006/table">
            <a:tbl>
              <a:tblPr firstRow="1" bandRow="1">
                <a:tableStyleId>{5C22544A-7EE6-4342-B048-85BDC9FD1C3A}</a:tableStyleId>
              </a:tblPr>
              <a:tblGrid>
                <a:gridCol w="1500873">
                  <a:extLst>
                    <a:ext uri="{9D8B030D-6E8A-4147-A177-3AD203B41FA5}">
                      <a16:colId xmlns:a16="http://schemas.microsoft.com/office/drawing/2014/main" val="1619126657"/>
                    </a:ext>
                  </a:extLst>
                </a:gridCol>
                <a:gridCol w="3648300">
                  <a:extLst>
                    <a:ext uri="{9D8B030D-6E8A-4147-A177-3AD203B41FA5}">
                      <a16:colId xmlns:a16="http://schemas.microsoft.com/office/drawing/2014/main" val="893913735"/>
                    </a:ext>
                  </a:extLst>
                </a:gridCol>
                <a:gridCol w="3648300">
                  <a:extLst>
                    <a:ext uri="{9D8B030D-6E8A-4147-A177-3AD203B41FA5}">
                      <a16:colId xmlns:a16="http://schemas.microsoft.com/office/drawing/2014/main" val="1920519843"/>
                    </a:ext>
                  </a:extLst>
                </a:gridCol>
                <a:gridCol w="3648300">
                  <a:extLst>
                    <a:ext uri="{9D8B030D-6E8A-4147-A177-3AD203B41FA5}">
                      <a16:colId xmlns:a16="http://schemas.microsoft.com/office/drawing/2014/main" val="2479878562"/>
                    </a:ext>
                  </a:extLst>
                </a:gridCol>
                <a:gridCol w="3648300">
                  <a:extLst>
                    <a:ext uri="{9D8B030D-6E8A-4147-A177-3AD203B41FA5}">
                      <a16:colId xmlns:a16="http://schemas.microsoft.com/office/drawing/2014/main" val="1937586290"/>
                    </a:ext>
                  </a:extLst>
                </a:gridCol>
              </a:tblGrid>
              <a:tr h="570281">
                <a:tc>
                  <a:txBody>
                    <a:bodyPr/>
                    <a:lstStyle/>
                    <a:p>
                      <a:endParaRPr lang="en-US" dirty="0">
                        <a:solidFill>
                          <a:schemeClr val="bg1"/>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Inspire</a:t>
                      </a:r>
                      <a:endParaRPr lang="en-US"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i="0" u="sng" dirty="0">
                          <a:solidFill>
                            <a:schemeClr val="bg1"/>
                          </a:solidFill>
                          <a:latin typeface="Arial" panose="020B0604020202020204" pitchFamily="34" charset="0"/>
                          <a:ea typeface="Calibri"/>
                          <a:cs typeface="Arial" panose="020B0604020202020204" pitchFamily="34" charset="0"/>
                          <a:sym typeface="Calibri"/>
                        </a:rPr>
                        <a:t>Validate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i="0" u="sng" dirty="0">
                          <a:solidFill>
                            <a:schemeClr val="bg1"/>
                          </a:solidFill>
                          <a:latin typeface="Arial" panose="020B0604020202020204" pitchFamily="34" charset="0"/>
                          <a:ea typeface="Calibri"/>
                          <a:cs typeface="Arial" panose="020B0604020202020204" pitchFamily="34" charset="0"/>
                          <a:sym typeface="Calibri"/>
                        </a:rPr>
                        <a:t>Facilitate</a:t>
                      </a:r>
                      <a:endParaRPr lang="en-GB" sz="2800" b="1" i="0" u="sng" dirty="0">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Confirm</a:t>
                      </a:r>
                      <a:endParaRPr lang="en-US"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79385794"/>
                  </a:ext>
                </a:extLst>
              </a:tr>
              <a:tr h="1838517">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1288" marR="5080" lvl="0" indent="-128588" algn="l" defTabSz="914400" rtl="0" eaLnBrk="1" fontAlgn="auto" latinLnBrk="0" hangingPunct="1">
                        <a:lnSpc>
                          <a:spcPct val="116599"/>
                        </a:lnSpc>
                        <a:spcBef>
                          <a:spcPts val="100"/>
                        </a:spcBef>
                        <a:spcAft>
                          <a:spcPts val="0"/>
                        </a:spcAft>
                        <a:buClrTx/>
                        <a:buSzTx/>
                        <a:buFontTx/>
                        <a:buNone/>
                        <a:tabLst/>
                        <a:defRPr/>
                      </a:pPr>
                      <a:endParaRPr lang="en-GB" sz="1600" kern="1200" spc="-5" dirty="0">
                        <a:solidFill>
                          <a:schemeClr val="tx1"/>
                        </a:solidFill>
                        <a:latin typeface="Courier" pitchFamily="2" charset="0"/>
                        <a:ea typeface="+mn-ea"/>
                        <a:cs typeface="Courier New"/>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942537"/>
                  </a:ext>
                </a:extLst>
              </a:tr>
              <a:tr h="1838517">
                <a:tc>
                  <a:txBody>
                    <a:bodyPr/>
                    <a:lstStyle/>
                    <a:p>
                      <a:endParaRPr lang="en-US"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1390611"/>
                  </a:ext>
                </a:extLst>
              </a:tr>
              <a:tr h="1838517">
                <a:tc>
                  <a:txBody>
                    <a:bodyPr/>
                    <a:lstStyle/>
                    <a:p>
                      <a:endParaRPr lang="en-US"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91403"/>
                  </a:ext>
                </a:extLst>
              </a:tr>
              <a:tr h="1838517">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9953073"/>
                  </a:ext>
                </a:extLst>
              </a:tr>
            </a:tbl>
          </a:graphicData>
        </a:graphic>
      </p:graphicFrame>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grpSp>
        <p:nvGrpSpPr>
          <p:cNvPr id="40" name="Group 39">
            <a:extLst>
              <a:ext uri="{FF2B5EF4-FFF2-40B4-BE49-F238E27FC236}">
                <a16:creationId xmlns:a16="http://schemas.microsoft.com/office/drawing/2014/main" id="{5505308B-E066-664A-A8A4-AEABF5277ADA}"/>
              </a:ext>
            </a:extLst>
          </p:cNvPr>
          <p:cNvGrpSpPr/>
          <p:nvPr userDrawn="1"/>
        </p:nvGrpSpPr>
        <p:grpSpPr>
          <a:xfrm>
            <a:off x="6945852" y="2713824"/>
            <a:ext cx="395519" cy="356519"/>
            <a:chOff x="12309997" y="288558"/>
            <a:chExt cx="828573" cy="746876"/>
          </a:xfrm>
          <a:solidFill>
            <a:schemeClr val="bg1"/>
          </a:solidFill>
        </p:grpSpPr>
        <p:sp>
          <p:nvSpPr>
            <p:cNvPr id="4" name="Triangle 3">
              <a:extLst>
                <a:ext uri="{FF2B5EF4-FFF2-40B4-BE49-F238E27FC236}">
                  <a16:creationId xmlns:a16="http://schemas.microsoft.com/office/drawing/2014/main" id="{DA46ED18-C66D-6C4A-8903-B6E1AB3DF78A}"/>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7F6D5E6A-D6F6-4244-A3F8-C6E9B1C35812}"/>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CB2C4FB3-3D29-714F-8DBE-6D04E24B8C87}"/>
              </a:ext>
            </a:extLst>
          </p:cNvPr>
          <p:cNvSpPr/>
          <p:nvPr userDrawn="1"/>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F5057D3-C181-BF4B-9700-678E2D72DF3E}"/>
              </a:ext>
            </a:extLst>
          </p:cNvPr>
          <p:cNvSpPr/>
          <p:nvPr userDrawn="1"/>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6D0640D5-9628-104E-91F3-60CB00D3BD2B}"/>
              </a:ext>
            </a:extLst>
          </p:cNvPr>
          <p:cNvGrpSpPr/>
          <p:nvPr userDrawn="1"/>
        </p:nvGrpSpPr>
        <p:grpSpPr>
          <a:xfrm>
            <a:off x="10603452" y="2713824"/>
            <a:ext cx="395519" cy="356519"/>
            <a:chOff x="12309997" y="288558"/>
            <a:chExt cx="828573" cy="746876"/>
          </a:xfrm>
          <a:solidFill>
            <a:schemeClr val="bg1"/>
          </a:solidFill>
        </p:grpSpPr>
        <p:sp>
          <p:nvSpPr>
            <p:cNvPr id="21" name="Triangle 20">
              <a:extLst>
                <a:ext uri="{FF2B5EF4-FFF2-40B4-BE49-F238E27FC236}">
                  <a16:creationId xmlns:a16="http://schemas.microsoft.com/office/drawing/2014/main" id="{92C309A9-A165-F345-B002-7F0E831C8BD3}"/>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06D2B0EF-F3B7-1C4B-968E-0838378F2663}"/>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6A76548E-388A-A342-BFD2-E4766BAA02D0}"/>
              </a:ext>
            </a:extLst>
          </p:cNvPr>
          <p:cNvGrpSpPr/>
          <p:nvPr userDrawn="1"/>
        </p:nvGrpSpPr>
        <p:grpSpPr>
          <a:xfrm>
            <a:off x="14261052" y="2713824"/>
            <a:ext cx="395519" cy="356519"/>
            <a:chOff x="12309997" y="288558"/>
            <a:chExt cx="828573" cy="746876"/>
          </a:xfrm>
          <a:solidFill>
            <a:schemeClr val="bg1"/>
          </a:solidFill>
        </p:grpSpPr>
        <p:sp>
          <p:nvSpPr>
            <p:cNvPr id="29" name="Triangle 28">
              <a:extLst>
                <a:ext uri="{FF2B5EF4-FFF2-40B4-BE49-F238E27FC236}">
                  <a16:creationId xmlns:a16="http://schemas.microsoft.com/office/drawing/2014/main" id="{FBFCF5A6-B16B-0641-8F59-9BB755408693}"/>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EA5C2382-BE64-9641-A1BF-6A4C1D473D21}"/>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6837346"/>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1274" userDrawn="1">
          <p15:clr>
            <a:srgbClr val="FBAE40"/>
          </p15:clr>
        </p15:guide>
        <p15:guide id="3" pos="1141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oadmap-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B7254-62EE-E640-97B6-D6186E17F8E8}"/>
              </a:ext>
            </a:extLst>
          </p:cNvPr>
          <p:cNvSpPr/>
          <p:nvPr userDrawn="1"/>
        </p:nvSpPr>
        <p:spPr>
          <a:xfrm>
            <a:off x="2022474"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Inspire</a:t>
            </a:r>
            <a:endParaRPr lang="en-US" dirty="0">
              <a:solidFill>
                <a:schemeClr val="bg1"/>
              </a:solidFill>
            </a:endParaRPr>
          </a:p>
        </p:txBody>
      </p:sp>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grpSp>
        <p:nvGrpSpPr>
          <p:cNvPr id="51" name="Group 50">
            <a:extLst>
              <a:ext uri="{FF2B5EF4-FFF2-40B4-BE49-F238E27FC236}">
                <a16:creationId xmlns:a16="http://schemas.microsoft.com/office/drawing/2014/main" id="{722B4F8B-80F4-C549-B4CD-0343A731BC5D}"/>
              </a:ext>
            </a:extLst>
          </p:cNvPr>
          <p:cNvGrpSpPr/>
          <p:nvPr userDrawn="1"/>
        </p:nvGrpSpPr>
        <p:grpSpPr>
          <a:xfrm>
            <a:off x="5736077" y="2713821"/>
            <a:ext cx="8673779" cy="356520"/>
            <a:chOff x="5440196" y="2878205"/>
            <a:chExt cx="8673779" cy="356520"/>
          </a:xfrm>
        </p:grpSpPr>
        <p:grpSp>
          <p:nvGrpSpPr>
            <p:cNvPr id="40" name="Group 39">
              <a:extLst>
                <a:ext uri="{FF2B5EF4-FFF2-40B4-BE49-F238E27FC236}">
                  <a16:creationId xmlns:a16="http://schemas.microsoft.com/office/drawing/2014/main" id="{5505308B-E066-664A-A8A4-AEABF5277ADA}"/>
                </a:ext>
              </a:extLst>
            </p:cNvPr>
            <p:cNvGrpSpPr/>
            <p:nvPr userDrawn="1"/>
          </p:nvGrpSpPr>
          <p:grpSpPr>
            <a:xfrm>
              <a:off x="5440196" y="2878210"/>
              <a:ext cx="379355" cy="356515"/>
              <a:chOff x="11371522" y="288563"/>
              <a:chExt cx="794711" cy="746865"/>
            </a:xfrm>
          </p:grpSpPr>
          <p:sp>
            <p:nvSpPr>
              <p:cNvPr id="4" name="Triangle 3">
                <a:extLst>
                  <a:ext uri="{FF2B5EF4-FFF2-40B4-BE49-F238E27FC236}">
                    <a16:creationId xmlns:a16="http://schemas.microsoft.com/office/drawing/2014/main" id="{DA46ED18-C66D-6C4A-8903-B6E1AB3DF78A}"/>
                  </a:ext>
                </a:extLst>
              </p:cNvPr>
              <p:cNvSpPr/>
              <p:nvPr userDrawn="1"/>
            </p:nvSpPr>
            <p:spPr>
              <a:xfrm rot="5400000">
                <a:off x="11185426" y="474660"/>
                <a:ext cx="746864"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7F6D5E6A-D6F6-4244-A3F8-C6E9B1C35812}"/>
                  </a:ext>
                </a:extLst>
              </p:cNvPr>
              <p:cNvSpPr/>
              <p:nvPr userDrawn="1"/>
            </p:nvSpPr>
            <p:spPr>
              <a:xfrm rot="5400000">
                <a:off x="11605466" y="474659"/>
                <a:ext cx="746863"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E970D3D-E123-014A-99D4-ABED9416F4CF}"/>
                </a:ext>
              </a:extLst>
            </p:cNvPr>
            <p:cNvGrpSpPr/>
            <p:nvPr userDrawn="1"/>
          </p:nvGrpSpPr>
          <p:grpSpPr>
            <a:xfrm>
              <a:off x="9586303" y="2878205"/>
              <a:ext cx="379369" cy="356514"/>
              <a:chOff x="12595372" y="288558"/>
              <a:chExt cx="794745" cy="746867"/>
            </a:xfrm>
          </p:grpSpPr>
          <p:sp>
            <p:nvSpPr>
              <p:cNvPr id="42" name="Triangle 41">
                <a:extLst>
                  <a:ext uri="{FF2B5EF4-FFF2-40B4-BE49-F238E27FC236}">
                    <a16:creationId xmlns:a16="http://schemas.microsoft.com/office/drawing/2014/main" id="{1822DC7E-14D0-7F47-92B4-69BC9D9F4723}"/>
                  </a:ext>
                </a:extLst>
              </p:cNvPr>
              <p:cNvSpPr/>
              <p:nvPr userDrawn="1"/>
            </p:nvSpPr>
            <p:spPr>
              <a:xfrm rot="5400000">
                <a:off x="12409274" y="474656"/>
                <a:ext cx="746867"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37C1F203-CF0B-314E-A275-DF47E487F1B8}"/>
                  </a:ext>
                </a:extLst>
              </p:cNvPr>
              <p:cNvSpPr/>
              <p:nvPr userDrawn="1"/>
            </p:nvSpPr>
            <p:spPr>
              <a:xfrm rot="5400000">
                <a:off x="12829348" y="474656"/>
                <a:ext cx="746867"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2E73408E-CD4C-4B47-BB68-AB308A82C25D}"/>
                </a:ext>
              </a:extLst>
            </p:cNvPr>
            <p:cNvGrpSpPr/>
            <p:nvPr userDrawn="1"/>
          </p:nvGrpSpPr>
          <p:grpSpPr>
            <a:xfrm>
              <a:off x="13734631" y="2878210"/>
              <a:ext cx="379344" cy="356515"/>
              <a:chOff x="13845295" y="288563"/>
              <a:chExt cx="794690" cy="746864"/>
            </a:xfrm>
          </p:grpSpPr>
          <p:sp>
            <p:nvSpPr>
              <p:cNvPr id="46" name="Triangle 45">
                <a:extLst>
                  <a:ext uri="{FF2B5EF4-FFF2-40B4-BE49-F238E27FC236}">
                    <a16:creationId xmlns:a16="http://schemas.microsoft.com/office/drawing/2014/main" id="{282426C5-B5E4-0248-BC07-64CBED5EC04A}"/>
                  </a:ext>
                </a:extLst>
              </p:cNvPr>
              <p:cNvSpPr/>
              <p:nvPr userDrawn="1"/>
            </p:nvSpPr>
            <p:spPr>
              <a:xfrm rot="5400000">
                <a:off x="13659199" y="474659"/>
                <a:ext cx="746864" cy="3746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9ADD8E2C-E5C9-D74A-9555-2B82F5458CC5}"/>
                  </a:ext>
                </a:extLst>
              </p:cNvPr>
              <p:cNvSpPr/>
              <p:nvPr userDrawn="1"/>
            </p:nvSpPr>
            <p:spPr>
              <a:xfrm rot="5400000">
                <a:off x="14079217" y="474659"/>
                <a:ext cx="746864" cy="3746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a:extLst>
              <a:ext uri="{FF2B5EF4-FFF2-40B4-BE49-F238E27FC236}">
                <a16:creationId xmlns:a16="http://schemas.microsoft.com/office/drawing/2014/main" id="{78A02005-7511-894A-8AA2-6623CC932EFD}"/>
              </a:ext>
            </a:extLst>
          </p:cNvPr>
          <p:cNvSpPr/>
          <p:nvPr userDrawn="1"/>
        </p:nvSpPr>
        <p:spPr>
          <a:xfrm>
            <a:off x="6193799"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Validate</a:t>
            </a:r>
            <a:endParaRPr lang="en-US" dirty="0">
              <a:solidFill>
                <a:schemeClr val="bg1"/>
              </a:solidFill>
            </a:endParaRPr>
          </a:p>
        </p:txBody>
      </p:sp>
      <p:sp>
        <p:nvSpPr>
          <p:cNvPr id="27" name="Rectangle 26">
            <a:extLst>
              <a:ext uri="{FF2B5EF4-FFF2-40B4-BE49-F238E27FC236}">
                <a16:creationId xmlns:a16="http://schemas.microsoft.com/office/drawing/2014/main" id="{D49A5E15-BC96-E24D-A3A7-81E7F6CCBF10}"/>
              </a:ext>
            </a:extLst>
          </p:cNvPr>
          <p:cNvSpPr/>
          <p:nvPr userDrawn="1"/>
        </p:nvSpPr>
        <p:spPr>
          <a:xfrm>
            <a:off x="10365124"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Facilitate</a:t>
            </a:r>
            <a:endParaRPr lang="en-US" dirty="0">
              <a:solidFill>
                <a:schemeClr val="bg1"/>
              </a:solidFill>
            </a:endParaRPr>
          </a:p>
        </p:txBody>
      </p:sp>
      <p:sp>
        <p:nvSpPr>
          <p:cNvPr id="28" name="Rectangle 27">
            <a:extLst>
              <a:ext uri="{FF2B5EF4-FFF2-40B4-BE49-F238E27FC236}">
                <a16:creationId xmlns:a16="http://schemas.microsoft.com/office/drawing/2014/main" id="{765A9674-CBB7-7B4B-9BD3-FB6C09E87455}"/>
              </a:ext>
            </a:extLst>
          </p:cNvPr>
          <p:cNvSpPr/>
          <p:nvPr userDrawn="1"/>
        </p:nvSpPr>
        <p:spPr>
          <a:xfrm>
            <a:off x="14536448"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Confirm</a:t>
            </a:r>
            <a:endParaRPr lang="en-US" dirty="0">
              <a:solidFill>
                <a:schemeClr val="bg1"/>
              </a:solidFill>
            </a:endParaRPr>
          </a:p>
        </p:txBody>
      </p:sp>
      <p:sp>
        <p:nvSpPr>
          <p:cNvPr id="5" name="Freeform 4">
            <a:extLst>
              <a:ext uri="{FF2B5EF4-FFF2-40B4-BE49-F238E27FC236}">
                <a16:creationId xmlns:a16="http://schemas.microsoft.com/office/drawing/2014/main" id="{A6EE97E9-8615-5641-BA96-50B5F1568314}"/>
              </a:ext>
            </a:extLst>
          </p:cNvPr>
          <p:cNvSpPr/>
          <p:nvPr/>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C7ADA1A-7896-E442-830A-907F10FB58E2}"/>
              </a:ext>
            </a:extLst>
          </p:cNvPr>
          <p:cNvSpPr/>
          <p:nvPr/>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3702816967"/>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C0D4B54D-1475-514C-843B-548C8C0A444A}"/>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21" name="Graphic 20">
            <a:extLst>
              <a:ext uri="{FF2B5EF4-FFF2-40B4-BE49-F238E27FC236}">
                <a16:creationId xmlns:a16="http://schemas.microsoft.com/office/drawing/2014/main" id="{367EFB6C-C705-A344-BB4E-D290BE92E2D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61968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6CAFE91E-87AB-B04F-870C-3A03AECF9B0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20352EC3-355F-4044-8482-B839333781A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15F39071-65E5-9747-8D5B-013D0037C1E0}"/>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9652719F-28B5-8049-8CF4-FDE70E4F70B4}"/>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8" name="Graphic 7">
            <a:extLst>
              <a:ext uri="{FF2B5EF4-FFF2-40B4-BE49-F238E27FC236}">
                <a16:creationId xmlns:a16="http://schemas.microsoft.com/office/drawing/2014/main" id="{FB401868-C35F-BE4B-BEDD-9231DDC190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334595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C76725E0-C8DD-C345-8448-5BFB72C927C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509BE963-3383-6D4A-AB18-55E639F605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DEF993A9-798E-7A48-BC7F-4433E18242C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pic>
        <p:nvPicPr>
          <p:cNvPr id="8" name="Graphic 7">
            <a:extLst>
              <a:ext uri="{FF2B5EF4-FFF2-40B4-BE49-F238E27FC236}">
                <a16:creationId xmlns:a16="http://schemas.microsoft.com/office/drawing/2014/main" id="{AEE41A5D-4012-0F4E-A272-9E44C6C936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
        <p:nvSpPr>
          <p:cNvPr id="12" name="object 3">
            <a:extLst>
              <a:ext uri="{FF2B5EF4-FFF2-40B4-BE49-F238E27FC236}">
                <a16:creationId xmlns:a16="http://schemas.microsoft.com/office/drawing/2014/main" id="{8BC1272A-51D4-C944-84BC-D1FA71CE68F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6557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418829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sp>
        <p:nvSpPr>
          <p:cNvPr id="23" name="object 12">
            <a:extLst>
              <a:ext uri="{FF2B5EF4-FFF2-40B4-BE49-F238E27FC236}">
                <a16:creationId xmlns:a16="http://schemas.microsoft.com/office/drawing/2014/main" id="{B1EFC22A-B73D-5642-A9BF-9FA42321D36D}"/>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24" name="Graphic 23">
            <a:extLst>
              <a:ext uri="{FF2B5EF4-FFF2-40B4-BE49-F238E27FC236}">
                <a16:creationId xmlns:a16="http://schemas.microsoft.com/office/drawing/2014/main" id="{2223FEB3-9D0A-7540-851A-DF2BE65116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326370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sp>
        <p:nvSpPr>
          <p:cNvPr id="21" name="object 12">
            <a:extLst>
              <a:ext uri="{FF2B5EF4-FFF2-40B4-BE49-F238E27FC236}">
                <a16:creationId xmlns:a16="http://schemas.microsoft.com/office/drawing/2014/main" id="{73066216-310F-2A48-B2FD-2B43A5FA421F}"/>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23" name="Graphic 22">
            <a:extLst>
              <a:ext uri="{FF2B5EF4-FFF2-40B4-BE49-F238E27FC236}">
                <a16:creationId xmlns:a16="http://schemas.microsoft.com/office/drawing/2014/main" id="{506EFA36-CBCB-504F-B3DF-A28BCFEC9E6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26328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7F903843-5DB1-3B41-A699-FFCD128A1818}"/>
              </a:ext>
            </a:extLst>
          </p:cNvPr>
          <p:cNvSpPr>
            <a:spLocks noGrp="1"/>
          </p:cNvSpPr>
          <p:nvPr>
            <p:ph type="title"/>
          </p:nvPr>
        </p:nvSpPr>
        <p:spPr>
          <a:xfrm>
            <a:off x="1382713" y="601663"/>
            <a:ext cx="17338675" cy="2185987"/>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Text Placeholder 10">
            <a:extLst>
              <a:ext uri="{FF2B5EF4-FFF2-40B4-BE49-F238E27FC236}">
                <a16:creationId xmlns:a16="http://schemas.microsoft.com/office/drawing/2014/main" id="{0D0535FB-9938-4A45-BF02-CB135E6F1CCA}"/>
              </a:ext>
            </a:extLst>
          </p:cNvPr>
          <p:cNvSpPr>
            <a:spLocks noGrp="1"/>
          </p:cNvSpPr>
          <p:nvPr>
            <p:ph type="body" idx="1"/>
          </p:nvPr>
        </p:nvSpPr>
        <p:spPr>
          <a:xfrm>
            <a:off x="1382713" y="2531326"/>
            <a:ext cx="17338675" cy="7700266"/>
          </a:xfrm>
          <a:prstGeom prst="rect">
            <a:avLst/>
          </a:prstGeom>
        </p:spPr>
        <p:txBody>
          <a:bodyPr vert="horz" lIns="91440" tIns="45720" rIns="91440" bIns="45720" rtlCol="0">
            <a:normAutofit/>
          </a:bodyPr>
          <a:lstStyle/>
          <a:p>
            <a:pPr lvl="0"/>
            <a:r>
              <a:rPr lang="en-US" dirty="0"/>
              <a:t>Level 1</a:t>
            </a:r>
          </a:p>
          <a:p>
            <a:pPr lvl="1"/>
            <a:r>
              <a:rPr lang="en-US" dirty="0"/>
              <a:t>Level 2</a:t>
            </a:r>
          </a:p>
        </p:txBody>
      </p:sp>
      <p:pic>
        <p:nvPicPr>
          <p:cNvPr id="4" name="Graphic 3">
            <a:extLst>
              <a:ext uri="{FF2B5EF4-FFF2-40B4-BE49-F238E27FC236}">
                <a16:creationId xmlns:a16="http://schemas.microsoft.com/office/drawing/2014/main" id="{A7F70424-9A43-EF4C-8446-33135C78C7A1}"/>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628251" y="10265777"/>
            <a:ext cx="663422" cy="41463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700" r:id="rId4"/>
    <p:sldLayoutId id="2147483701" r:id="rId5"/>
    <p:sldLayoutId id="2147483702" r:id="rId6"/>
    <p:sldLayoutId id="2147483694" r:id="rId7"/>
    <p:sldLayoutId id="2147483696" r:id="rId8"/>
    <p:sldLayoutId id="2147483695" r:id="rId9"/>
    <p:sldLayoutId id="2147483697" r:id="rId10"/>
    <p:sldLayoutId id="2147483698" r:id="rId11"/>
    <p:sldLayoutId id="2147483699" r:id="rId12"/>
    <p:sldLayoutId id="2147483681" r:id="rId13"/>
    <p:sldLayoutId id="2147483666" r:id="rId14"/>
    <p:sldLayoutId id="2147483682" r:id="rId15"/>
    <p:sldLayoutId id="2147483684" r:id="rId16"/>
    <p:sldLayoutId id="2147483683" r:id="rId17"/>
    <p:sldLayoutId id="2147483662" r:id="rId18"/>
    <p:sldLayoutId id="2147483686" r:id="rId19"/>
    <p:sldLayoutId id="2147483667" r:id="rId20"/>
    <p:sldLayoutId id="2147483685" r:id="rId21"/>
    <p:sldLayoutId id="2147483669" r:id="rId22"/>
    <p:sldLayoutId id="2147483687" r:id="rId23"/>
    <p:sldLayoutId id="2147483688" r:id="rId24"/>
    <p:sldLayoutId id="2147483689" r:id="rId25"/>
    <p:sldLayoutId id="2147483690" r:id="rId26"/>
    <p:sldLayoutId id="2147483668" r:id="rId27"/>
    <p:sldLayoutId id="2147483693" r:id="rId28"/>
    <p:sldLayoutId id="2147483691" r:id="rId29"/>
    <p:sldLayoutId id="2147483692" r:id="rId30"/>
    <p:sldLayoutId id="2147483665" r:id="rId31"/>
    <p:sldLayoutId id="2147483678" r:id="rId32"/>
    <p:sldLayoutId id="2147483676" r:id="rId33"/>
    <p:sldLayoutId id="2147483675" r:id="rId34"/>
    <p:sldLayoutId id="2147483671" r:id="rId35"/>
    <p:sldLayoutId id="2147483674" r:id="rId36"/>
  </p:sldLayoutIdLst>
  <p:txStyles>
    <p:titleStyle>
      <a:lvl1pPr algn="ctr">
        <a:lnSpc>
          <a:spcPct val="80000"/>
        </a:lnSpc>
        <a:defRPr sz="7800" b="1" i="1" cap="all" baseline="0">
          <a:latin typeface="Arial" panose="020B0604020202020204" pitchFamily="34" charset="0"/>
          <a:ea typeface="+mj-ea"/>
          <a:cs typeface="Arial" panose="020B0604020202020204" pitchFamily="34" charset="0"/>
        </a:defRPr>
      </a:lvl1pPr>
    </p:titleStyle>
    <p:bodyStyle>
      <a:lvl1pPr marL="177800" indent="-177800" algn="ctr">
        <a:lnSpc>
          <a:spcPct val="140000"/>
        </a:lnSpc>
        <a:spcBef>
          <a:spcPts val="0"/>
        </a:spcBef>
        <a:spcAft>
          <a:spcPts val="1800"/>
        </a:spcAft>
        <a:buFont typeface="Arial" panose="020B0604020202020204" pitchFamily="34" charset="0"/>
        <a:buChar char="•"/>
        <a:tabLst/>
        <a:defRPr lang="en-US" sz="1650" b="0" i="0" kern="1200" spc="5" dirty="0" smtClean="0">
          <a:solidFill>
            <a:schemeClr val="tx1"/>
          </a:solidFill>
          <a:latin typeface="Courier" pitchFamily="2" charset="0"/>
          <a:ea typeface="+mn-ea"/>
          <a:cs typeface="Courier New"/>
        </a:defRPr>
      </a:lvl1pPr>
      <a:lvl2pPr marL="12065" marR="5080" algn="ctr" defTabSz="914400" rtl="0" eaLnBrk="1" latinLnBrk="0" hangingPunct="1">
        <a:lnSpc>
          <a:spcPct val="120000"/>
        </a:lnSpc>
        <a:spcBef>
          <a:spcPts val="0"/>
        </a:spcBef>
        <a:spcAft>
          <a:spcPts val="600"/>
        </a:spcAft>
        <a:defRPr lang="en-US" sz="1650" b="0" i="0" kern="1200" spc="5" dirty="0" smtClean="0">
          <a:solidFill>
            <a:schemeClr val="tx1"/>
          </a:solidFill>
          <a:latin typeface="Courier" pitchFamily="2" charset="0"/>
          <a:ea typeface="+mn-ea"/>
          <a:cs typeface="Courier New"/>
        </a:defRPr>
      </a:lvl2pPr>
      <a:lvl3pPr marL="297815" marR="5080" indent="-285750" algn="ctr" defTabSz="914400" rtl="0" eaLnBrk="1" latinLnBrk="0" hangingPunct="1">
        <a:lnSpc>
          <a:spcPct val="118300"/>
        </a:lnSpc>
        <a:spcBef>
          <a:spcPts val="95"/>
        </a:spcBef>
        <a:buFont typeface="Arial" panose="020B0604020202020204" pitchFamily="34" charset="0"/>
        <a:buChar char="•"/>
        <a:defRPr lang="en-US" sz="1800" b="0" i="0" kern="1200" spc="5" dirty="0" smtClean="0">
          <a:solidFill>
            <a:schemeClr val="tx1"/>
          </a:solidFill>
          <a:latin typeface="Courier" pitchFamily="2" charset="0"/>
          <a:ea typeface="+mn-ea"/>
          <a:cs typeface="Courier New"/>
        </a:defRPr>
      </a:lvl3pPr>
      <a:lvl4pPr marL="297815" marR="5080" indent="-285750" algn="ctr" defTabSz="914400" rtl="0" eaLnBrk="1" latinLnBrk="0" hangingPunct="1">
        <a:lnSpc>
          <a:spcPct val="118300"/>
        </a:lnSpc>
        <a:spcBef>
          <a:spcPts val="95"/>
        </a:spcBef>
        <a:buFont typeface="Arial" panose="020B0604020202020204" pitchFamily="34" charset="0"/>
        <a:buChar char="•"/>
        <a:defRPr lang="en-US" sz="1800" kern="1200" spc="5" dirty="0" smtClean="0">
          <a:solidFill>
            <a:schemeClr val="tx1"/>
          </a:solidFill>
          <a:latin typeface="Courier New"/>
          <a:ea typeface="+mn-ea"/>
          <a:cs typeface="Courier New"/>
        </a:defRPr>
      </a:lvl4pPr>
      <a:lvl5pPr marL="12065" marR="5080" algn="ctr" defTabSz="914400" rtl="0" eaLnBrk="1" latinLnBrk="0" hangingPunct="1">
        <a:lnSpc>
          <a:spcPct val="118300"/>
        </a:lnSpc>
        <a:spcBef>
          <a:spcPts val="95"/>
        </a:spcBef>
        <a:defRPr lang="en-US" sz="1800" kern="1200" spc="5" dirty="0" smtClean="0">
          <a:solidFill>
            <a:schemeClr val="tx1"/>
          </a:solidFill>
          <a:latin typeface="Courier New"/>
          <a:ea typeface="+mn-ea"/>
          <a:cs typeface="Courier New"/>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1.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1.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J4hdOsUbYF0" TargetMode="External"/><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59643" y="2308014"/>
            <a:ext cx="9666558" cy="2751522"/>
          </a:xfrm>
        </p:spPr>
        <p:txBody>
          <a:bodyPr/>
          <a:lstStyle/>
          <a:p>
            <a:r>
              <a:rPr lang="en-GB" sz="7200" dirty="0"/>
              <a:t>T LEVELS</a:t>
            </a:r>
            <a:br>
              <a:rPr lang="en-GB" sz="7200" dirty="0"/>
            </a:br>
            <a:r>
              <a:rPr lang="en-GB" sz="7200" dirty="0"/>
              <a:t>WELCOME TO THE </a:t>
            </a:r>
            <a:br>
              <a:rPr lang="en-GB" sz="7200" dirty="0"/>
            </a:br>
            <a:r>
              <a:rPr lang="en-GB" sz="7200" dirty="0"/>
              <a:t>NEXT LEVEL!</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18771" y="5804746"/>
            <a:ext cx="10548302" cy="6970987"/>
          </a:xfrm>
        </p:spPr>
        <p:txBody>
          <a:bodyPr>
            <a:noAutofit/>
          </a:bodyPr>
          <a:lstStyle/>
          <a:p>
            <a:pPr>
              <a:lnSpc>
                <a:spcPct val="100000"/>
              </a:lnSpc>
            </a:pPr>
            <a:r>
              <a:rPr lang="en-GB" sz="4800" b="1" dirty="0">
                <a:latin typeface="Arial" panose="020B0604020202020204" pitchFamily="34" charset="0"/>
                <a:cs typeface="Arial" panose="020B0604020202020204" pitchFamily="34" charset="0"/>
              </a:rPr>
              <a:t>Bolton College delivering </a:t>
            </a:r>
          </a:p>
          <a:p>
            <a:pPr>
              <a:lnSpc>
                <a:spcPct val="100000"/>
              </a:lnSpc>
            </a:pPr>
            <a:r>
              <a:rPr lang="en-GB" sz="4800" b="1" dirty="0">
                <a:latin typeface="Arial" panose="020B0604020202020204" pitchFamily="34" charset="0"/>
                <a:cs typeface="Arial" panose="020B0604020202020204" pitchFamily="34" charset="0"/>
              </a:rPr>
              <a:t>T Levels from September 2021</a:t>
            </a:r>
          </a:p>
        </p:txBody>
      </p:sp>
      <p:pic>
        <p:nvPicPr>
          <p:cNvPr id="6" name="Picture 5">
            <a:extLst>
              <a:ext uri="{FF2B5EF4-FFF2-40B4-BE49-F238E27FC236}">
                <a16:creationId xmlns:a16="http://schemas.microsoft.com/office/drawing/2014/main" id="{DBCF68D6-D546-0C4F-A07B-A1796F0480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77439" y="2767873"/>
            <a:ext cx="11554877" cy="15057129"/>
          </a:xfrm>
          <a:prstGeom prst="rect">
            <a:avLst/>
          </a:prstGeom>
        </p:spPr>
      </p:pic>
      <p:pic>
        <p:nvPicPr>
          <p:cNvPr id="8" name="Picture 7">
            <a:extLst>
              <a:ext uri="{FF2B5EF4-FFF2-40B4-BE49-F238E27FC236}">
                <a16:creationId xmlns:a16="http://schemas.microsoft.com/office/drawing/2014/main" id="{A3CD69B3-FE51-EE47-8C5B-9D397A023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18267" y="6201129"/>
            <a:ext cx="4648199" cy="7919154"/>
          </a:xfrm>
          <a:prstGeom prst="rect">
            <a:avLst/>
          </a:prstGeom>
        </p:spPr>
      </p:pic>
      <p:pic>
        <p:nvPicPr>
          <p:cNvPr id="10" name="Graphic 9">
            <a:extLst>
              <a:ext uri="{FF2B5EF4-FFF2-40B4-BE49-F238E27FC236}">
                <a16:creationId xmlns:a16="http://schemas.microsoft.com/office/drawing/2014/main" id="{D577DA6D-204E-4945-9F98-AB1502D8DF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6914857" y="8805333"/>
            <a:ext cx="2651609" cy="4449310"/>
          </a:xfrm>
          <a:prstGeom prst="rect">
            <a:avLst/>
          </a:prstGeom>
          <a:noFill/>
          <a:ln>
            <a:noFill/>
          </a:ln>
        </p:spPr>
      </p:pic>
      <p:pic>
        <p:nvPicPr>
          <p:cNvPr id="11" name="Picture 10">
            <a:extLst>
              <a:ext uri="{FF2B5EF4-FFF2-40B4-BE49-F238E27FC236}">
                <a16:creationId xmlns:a16="http://schemas.microsoft.com/office/drawing/2014/main" id="{2981619C-51F0-F24B-87EB-1B61473DC3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73648" y="8750947"/>
            <a:ext cx="3012021" cy="5116806"/>
          </a:xfrm>
          <a:prstGeom prst="rect">
            <a:avLst/>
          </a:prstGeom>
        </p:spPr>
      </p:pic>
      <p:pic>
        <p:nvPicPr>
          <p:cNvPr id="16" name="Picture 15">
            <a:extLst>
              <a:ext uri="{FF2B5EF4-FFF2-40B4-BE49-F238E27FC236}">
                <a16:creationId xmlns:a16="http://schemas.microsoft.com/office/drawing/2014/main" id="{E1D17F23-166A-F54C-A539-564CB3EB0A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9642" y="8263466"/>
            <a:ext cx="3727649" cy="6342566"/>
          </a:xfrm>
          <a:prstGeom prst="rect">
            <a:avLst/>
          </a:prstGeom>
        </p:spPr>
      </p:pic>
      <p:pic>
        <p:nvPicPr>
          <p:cNvPr id="18" name="Picture 17">
            <a:extLst>
              <a:ext uri="{FF2B5EF4-FFF2-40B4-BE49-F238E27FC236}">
                <a16:creationId xmlns:a16="http://schemas.microsoft.com/office/drawing/2014/main" id="{B40B941D-D301-F34F-A650-701E854D31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2942" y="931782"/>
            <a:ext cx="2606970" cy="3397136"/>
          </a:xfrm>
          <a:prstGeom prst="rect">
            <a:avLst/>
          </a:prstGeom>
        </p:spPr>
      </p:pic>
      <p:pic>
        <p:nvPicPr>
          <p:cNvPr id="23" name="Picture 22">
            <a:extLst>
              <a:ext uri="{FF2B5EF4-FFF2-40B4-BE49-F238E27FC236}">
                <a16:creationId xmlns:a16="http://schemas.microsoft.com/office/drawing/2014/main" id="{9285D7EA-30AB-6E46-956F-CCCF545726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674102" y="-179300"/>
            <a:ext cx="2409764" cy="3140158"/>
          </a:xfrm>
          <a:prstGeom prst="rect">
            <a:avLst/>
          </a:prstGeom>
        </p:spPr>
      </p:pic>
      <p:pic>
        <p:nvPicPr>
          <p:cNvPr id="25" name="Picture 24">
            <a:extLst>
              <a:ext uri="{FF2B5EF4-FFF2-40B4-BE49-F238E27FC236}">
                <a16:creationId xmlns:a16="http://schemas.microsoft.com/office/drawing/2014/main" id="{97906649-5A64-8D44-B317-4351531EF35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176755" y="3822344"/>
            <a:ext cx="1558354" cy="2234594"/>
          </a:xfrm>
          <a:prstGeom prst="rect">
            <a:avLst/>
          </a:prstGeom>
        </p:spPr>
      </p:pic>
      <p:pic>
        <p:nvPicPr>
          <p:cNvPr id="26" name="Graphic 25">
            <a:extLst>
              <a:ext uri="{FF2B5EF4-FFF2-40B4-BE49-F238E27FC236}">
                <a16:creationId xmlns:a16="http://schemas.microsoft.com/office/drawing/2014/main" id="{BB940940-B279-1D48-828A-5F10576DCE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065117" y="9793261"/>
            <a:ext cx="1673942" cy="2808817"/>
          </a:xfrm>
          <a:prstGeom prst="rect">
            <a:avLst/>
          </a:prstGeom>
        </p:spPr>
      </p:pic>
      <p:pic>
        <p:nvPicPr>
          <p:cNvPr id="27" name="Graphic 26">
            <a:extLst>
              <a:ext uri="{FF2B5EF4-FFF2-40B4-BE49-F238E27FC236}">
                <a16:creationId xmlns:a16="http://schemas.microsoft.com/office/drawing/2014/main" id="{92AAA264-85F9-3B4C-A1B8-19D2885F54A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846304" y="870835"/>
            <a:ext cx="718173" cy="1205069"/>
          </a:xfrm>
          <a:prstGeom prst="rect">
            <a:avLst/>
          </a:prstGeom>
        </p:spPr>
      </p:pic>
      <p:pic>
        <p:nvPicPr>
          <p:cNvPr id="28" name="Graphic 27">
            <a:extLst>
              <a:ext uri="{FF2B5EF4-FFF2-40B4-BE49-F238E27FC236}">
                <a16:creationId xmlns:a16="http://schemas.microsoft.com/office/drawing/2014/main" id="{1E26B129-D31D-1949-904C-D90072BF54F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47038" y="220132"/>
            <a:ext cx="1395318" cy="2341294"/>
          </a:xfrm>
          <a:prstGeom prst="rect">
            <a:avLst/>
          </a:prstGeom>
        </p:spPr>
      </p:pic>
    </p:spTree>
    <p:extLst>
      <p:ext uri="{BB962C8B-B14F-4D97-AF65-F5344CB8AC3E}">
        <p14:creationId xmlns:p14="http://schemas.microsoft.com/office/powerpoint/2010/main" val="106864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1097280"/>
            <a:ext cx="9023592" cy="1627632"/>
          </a:xfrm>
        </p:spPr>
        <p:txBody>
          <a:bodyPr/>
          <a:lstStyle/>
          <a:p>
            <a:r>
              <a:rPr lang="en-GB" sz="7200" dirty="0">
                <a:solidFill>
                  <a:srgbClr val="0B0C0C"/>
                </a:solidFill>
                <a:ea typeface="Times New Roman" panose="02020603050405020304" pitchFamily="18" charset="0"/>
              </a:rPr>
              <a:t>Education &amp; Childcare</a:t>
            </a:r>
            <a:endParaRPr lang="en-GB" sz="72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291840"/>
            <a:ext cx="8988618" cy="6071616"/>
          </a:xfrm>
        </p:spPr>
        <p:txBody>
          <a:bodyPr/>
          <a:lstStyle/>
          <a:p>
            <a:pPr marL="0" lvl="0" indent="0">
              <a:lnSpc>
                <a:spcPct val="115000"/>
              </a:lnSpc>
              <a:spcAft>
                <a:spcPts val="375"/>
              </a:spcAft>
              <a:buNone/>
            </a:pPr>
            <a:endPar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Education &amp; Childcare Pathway</a:t>
            </a:r>
            <a:endParaRPr lang="en-GB" sz="60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dirty="0"/>
          </a:p>
        </p:txBody>
      </p:sp>
      <p:pic>
        <p:nvPicPr>
          <p:cNvPr id="4" name="Picture 3">
            <a:extLst>
              <a:ext uri="{FF2B5EF4-FFF2-40B4-BE49-F238E27FC236}">
                <a16:creationId xmlns:a16="http://schemas.microsoft.com/office/drawing/2014/main" id="{65EC3C4B-5E27-694B-A0DA-09A1F23CB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7257" y="-2972795"/>
            <a:ext cx="15324798" cy="1635043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83748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968507"/>
            <a:ext cx="9306807" cy="1865126"/>
          </a:xfrm>
        </p:spPr>
        <p:txBody>
          <a:bodyPr/>
          <a:lstStyle/>
          <a:p>
            <a:r>
              <a:rPr lang="en-GB" sz="7200" dirty="0">
                <a:solidFill>
                  <a:srgbClr val="0B0C0C"/>
                </a:solidFill>
                <a:ea typeface="Times New Roman" panose="02020603050405020304" pitchFamily="18" charset="0"/>
              </a:rPr>
              <a:t>Health &amp; Science</a:t>
            </a:r>
            <a:endParaRPr lang="en-GB" sz="7200" dirty="0"/>
          </a:p>
        </p:txBody>
      </p:sp>
      <p:pic>
        <p:nvPicPr>
          <p:cNvPr id="4" name="Picture Placeholder 3">
            <a:extLst>
              <a:ext uri="{FF2B5EF4-FFF2-40B4-BE49-F238E27FC236}">
                <a16:creationId xmlns:a16="http://schemas.microsoft.com/office/drawing/2014/main" id="{AF8ECE5F-9639-7B4B-B546-232AD0D1CCA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6EA23DF0-49B5-1644-9490-9F9E57ED120E}"/>
              </a:ext>
            </a:extLst>
          </p:cNvPr>
          <p:cNvSpPr>
            <a:spLocks noGrp="1"/>
          </p:cNvSpPr>
          <p:nvPr>
            <p:ph type="body" sz="quarter" idx="13"/>
          </p:nvPr>
        </p:nvSpPr>
        <p:spPr>
          <a:xfrm>
            <a:off x="568713" y="2596896"/>
            <a:ext cx="8955150" cy="7132321"/>
          </a:xfrm>
        </p:spPr>
        <p:txBody>
          <a:bodyPr>
            <a:normAutofit/>
          </a:bodyPr>
          <a:lstStyle/>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Health Pathway</a:t>
            </a:r>
            <a:endParaRPr lang="en-GB" sz="60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Science Pathway</a:t>
            </a:r>
            <a:endParaRPr lang="en-GB" sz="6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Placeholder 10">
            <a:extLst>
              <a:ext uri="{FF2B5EF4-FFF2-40B4-BE49-F238E27FC236}">
                <a16:creationId xmlns:a16="http://schemas.microsoft.com/office/drawing/2014/main" id="{4812E2E7-0D3E-F44F-90EA-17B3564F821C}"/>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0" name="Graphic 9">
            <a:extLst>
              <a:ext uri="{FF2B5EF4-FFF2-40B4-BE49-F238E27FC236}">
                <a16:creationId xmlns:a16="http://schemas.microsoft.com/office/drawing/2014/main" id="{DBEDACBC-EF72-934F-90BD-077EE664F8D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18480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1421928"/>
          </a:xfrm>
        </p:spPr>
        <p:txBody>
          <a:bodyPr/>
          <a:lstStyle/>
          <a:p>
            <a:r>
              <a:rPr lang="en-GB" sz="5400" dirty="0">
                <a:solidFill>
                  <a:srgbClr val="000000"/>
                </a:solidFill>
                <a:ea typeface="Times New Roman" panose="02020603050405020304" pitchFamily="18" charset="0"/>
              </a:rPr>
              <a:t>Construction - DESIGN, SURVEYING &amp; PLANNING</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2" y="3089505"/>
            <a:ext cx="9857226" cy="70225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Your course starts by helping you get to grips with core knowledge of how the construction industry works, the principles of design and the role of technology and sustainability. You will then have the chance to specialise in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Building services design</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Civil engineering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Hazardous materials analysis and surveying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   Surveying and design for construction and the</a:t>
            </a:r>
          </a:p>
          <a:p>
            <a:pPr marL="120015" lvl="2" indent="0">
              <a:buNone/>
            </a:pPr>
            <a:r>
              <a:rPr lang="en-GB" sz="3350" dirty="0">
                <a:solidFill>
                  <a:srgbClr val="000000"/>
                </a:solidFill>
                <a:latin typeface="Arial" panose="020B0604020202020204" pitchFamily="34" charset="0"/>
                <a:ea typeface="Times New Roman" panose="02020603050405020304" pitchFamily="18" charset="0"/>
              </a:rPr>
              <a:t>   built environment</a:t>
            </a:r>
            <a:endParaRPr lang="en-GB" sz="3350" dirty="0"/>
          </a:p>
        </p:txBody>
      </p:sp>
      <p:pic>
        <p:nvPicPr>
          <p:cNvPr id="8" name="Picture 7">
            <a:extLst>
              <a:ext uri="{FF2B5EF4-FFF2-40B4-BE49-F238E27FC236}">
                <a16:creationId xmlns:a16="http://schemas.microsoft.com/office/drawing/2014/main" id="{7A588B43-86C2-5544-AFF2-B92BD82B4F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77670" y="0"/>
            <a:ext cx="15306351" cy="11309350"/>
          </a:xfrm>
          <a:prstGeom prst="rect">
            <a:avLst/>
          </a:prstGeom>
        </p:spPr>
      </p:pic>
    </p:spTree>
    <p:extLst>
      <p:ext uri="{BB962C8B-B14F-4D97-AF65-F5344CB8AC3E}">
        <p14:creationId xmlns:p14="http://schemas.microsoft.com/office/powerpoint/2010/main" val="17722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1421928"/>
          </a:xfrm>
        </p:spPr>
        <p:txBody>
          <a:bodyPr/>
          <a:lstStyle/>
          <a:p>
            <a:r>
              <a:rPr lang="en-GB" sz="5400" dirty="0">
                <a:solidFill>
                  <a:srgbClr val="000000"/>
                </a:solidFill>
                <a:ea typeface="Times New Roman" panose="02020603050405020304" pitchFamily="18" charset="0"/>
              </a:rPr>
              <a:t>Construction – </a:t>
            </a:r>
            <a:br>
              <a:rPr lang="en-GB" sz="5400" dirty="0">
                <a:solidFill>
                  <a:srgbClr val="000000"/>
                </a:solidFill>
                <a:ea typeface="Times New Roman" panose="02020603050405020304" pitchFamily="18" charset="0"/>
              </a:rPr>
            </a:br>
            <a:r>
              <a:rPr lang="en-GB" sz="5400" dirty="0">
                <a:solidFill>
                  <a:srgbClr val="000000"/>
                </a:solidFill>
                <a:ea typeface="Times New Roman" panose="02020603050405020304" pitchFamily="18" charset="0"/>
              </a:rPr>
              <a:t>ONSITE CONSTRUCTION</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3108960"/>
            <a:ext cx="9394967" cy="70225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Your course starts by helping you get to grips with core knowledge of how the construction industry works, the principles of design and the role of technology and sustainability. You will then have the chance to specialise in at least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Bricklaying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Carpentry &amp; Joinery</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Painting &amp; Decorating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   Plastering</a:t>
            </a:r>
            <a:endParaRPr lang="en-GB" sz="3200" dirty="0"/>
          </a:p>
        </p:txBody>
      </p:sp>
      <p:pic>
        <p:nvPicPr>
          <p:cNvPr id="4" name="Picture Placeholder 3">
            <a:extLst>
              <a:ext uri="{FF2B5EF4-FFF2-40B4-BE49-F238E27FC236}">
                <a16:creationId xmlns:a16="http://schemas.microsoft.com/office/drawing/2014/main" id="{68F1D88E-D15A-9844-B6E9-FE643AB5415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0136460" y="152400"/>
            <a:ext cx="9967640" cy="11309350"/>
          </a:xfr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49102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41248"/>
            <a:ext cx="8776455" cy="2086725"/>
          </a:xfrm>
        </p:spPr>
        <p:txBody>
          <a:bodyPr/>
          <a:lstStyle/>
          <a:p>
            <a:r>
              <a:rPr lang="en-GB" sz="5400" dirty="0">
                <a:solidFill>
                  <a:srgbClr val="000000"/>
                </a:solidFill>
                <a:ea typeface="Times New Roman" panose="02020603050405020304" pitchFamily="18" charset="0"/>
              </a:rPr>
              <a:t>DIGITAL PRODUCTION, DESIGN &amp; DEVELOPMENT</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255264"/>
            <a:ext cx="8297688" cy="6108192"/>
          </a:xfrm>
        </p:spPr>
        <p:txBody>
          <a:bodyPr>
            <a:noAutofit/>
          </a:bodyPr>
          <a:lstStyle/>
          <a:p>
            <a:pPr marL="0" indent="0">
              <a:buNone/>
            </a:pPr>
            <a:r>
              <a:rPr lang="en-GB" sz="3200" dirty="0">
                <a:solidFill>
                  <a:srgbClr val="000000"/>
                </a:solidFill>
                <a:latin typeface="Arial" panose="020B0604020202020204" pitchFamily="34" charset="0"/>
                <a:ea typeface="Times New Roman" panose="02020603050405020304" pitchFamily="18" charset="0"/>
              </a:rPr>
              <a:t>Learn the essentials behind all digital roles by understanding data and digital systems, how software and business interact, security, testing, planning and legal issues. </a:t>
            </a:r>
          </a:p>
          <a:p>
            <a:pPr marL="0" indent="0">
              <a:buNone/>
            </a:pPr>
            <a:r>
              <a:rPr lang="en-GB" sz="3200" dirty="0">
                <a:solidFill>
                  <a:srgbClr val="000000"/>
                </a:solidFill>
                <a:latin typeface="Arial" panose="020B0604020202020204" pitchFamily="34" charset="0"/>
                <a:ea typeface="Times New Roman" panose="02020603050405020304" pitchFamily="18" charset="0"/>
              </a:rPr>
              <a:t>You then build on this by developing specialist skills in understanding user needs and designing and developing digital systems.</a:t>
            </a:r>
            <a:endParaRPr lang="en-GB" sz="3200" dirty="0"/>
          </a:p>
        </p:txBody>
      </p:sp>
      <p:pic>
        <p:nvPicPr>
          <p:cNvPr id="9" name="Picture 8">
            <a:extLst>
              <a:ext uri="{FF2B5EF4-FFF2-40B4-BE49-F238E27FC236}">
                <a16:creationId xmlns:a16="http://schemas.microsoft.com/office/drawing/2014/main" id="{55A042E6-F8DE-674A-951F-B47ADF7099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32571" y="0"/>
            <a:ext cx="10022499"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209249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22960"/>
            <a:ext cx="9023592" cy="2304288"/>
          </a:xfrm>
        </p:spPr>
        <p:txBody>
          <a:bodyPr/>
          <a:lstStyle/>
          <a:p>
            <a:pPr>
              <a:lnSpc>
                <a:spcPct val="115000"/>
              </a:lnSpc>
              <a:spcAft>
                <a:spcPts val="1000"/>
              </a:spcAft>
            </a:pPr>
            <a:r>
              <a:rPr lang="en-GB" dirty="0">
                <a:solidFill>
                  <a:srgbClr val="000000"/>
                </a:solidFill>
                <a:ea typeface="Times New Roman" panose="02020603050405020304" pitchFamily="18" charset="0"/>
                <a:cs typeface="Times New Roman" panose="02020603050405020304" pitchFamily="18" charset="0"/>
              </a:rPr>
              <a:t>EDUCATION &amp; Childcare</a:t>
            </a:r>
            <a:r>
              <a:rPr lang="en-GB" dirty="0">
                <a:latin typeface="Calibri" panose="020F0502020204030204" pitchFamily="34" charset="0"/>
                <a:ea typeface="Calibri" panose="020F0502020204030204" pitchFamily="34" charset="0"/>
                <a:cs typeface="Times New Roman" panose="02020603050405020304" pitchFamily="18" charset="0"/>
              </a:rPr>
              <a:t/>
            </a:r>
            <a:br>
              <a:rPr lang="en-GB" dirty="0">
                <a:latin typeface="Calibri" panose="020F0502020204030204" pitchFamily="34" charset="0"/>
                <a:ea typeface="Calibri" panose="020F0502020204030204" pitchFamily="34" charset="0"/>
                <a:cs typeface="Times New Roman" panose="02020603050405020304" pitchFamily="18" charset="0"/>
              </a:rPr>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3474720"/>
            <a:ext cx="8392407" cy="5695596"/>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Everyone studies a core curriculum of child development, how education works plus important topics like safeguarding and special educational needs. You can then focus on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Early Years Education and Childcare</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Assisting Teaching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en-GB" sz="3200" dirty="0">
                <a:solidFill>
                  <a:srgbClr val="000000"/>
                </a:solidFill>
                <a:latin typeface="Arial" panose="020B0604020202020204" pitchFamily="34" charset="0"/>
                <a:ea typeface="Times New Roman" panose="02020603050405020304" pitchFamily="18" charset="0"/>
              </a:rPr>
              <a:t>Supporting and Mentoring Students Further and Higher Education</a:t>
            </a:r>
            <a:endParaRPr lang="en-GB" sz="3200" dirty="0"/>
          </a:p>
        </p:txBody>
      </p:sp>
      <p:pic>
        <p:nvPicPr>
          <p:cNvPr id="4" name="Picture 3">
            <a:extLst>
              <a:ext uri="{FF2B5EF4-FFF2-40B4-BE49-F238E27FC236}">
                <a16:creationId xmlns:a16="http://schemas.microsoft.com/office/drawing/2014/main" id="{540A9AD5-7D49-D64C-A712-E3544E79A7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7842" y="-3745857"/>
            <a:ext cx="10036805" cy="15055207"/>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08764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1463040"/>
          </a:xfrm>
        </p:spPr>
        <p:txBody>
          <a:bodyPr/>
          <a:lstStyle/>
          <a:p>
            <a:r>
              <a:rPr lang="en-GB" dirty="0">
                <a:solidFill>
                  <a:srgbClr val="000000"/>
                </a:solidFill>
                <a:ea typeface="Times New Roman" panose="02020603050405020304" pitchFamily="18" charset="0"/>
              </a:rPr>
              <a:t>health &amp; Science - HEALTH</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340864"/>
            <a:ext cx="9358392" cy="8065007"/>
          </a:xfrm>
        </p:spPr>
        <p:txBody>
          <a:bodyPr>
            <a:normAutofit/>
          </a:bodyPr>
          <a:lstStyle/>
          <a:p>
            <a:pPr marL="0" indent="0">
              <a:lnSpc>
                <a:spcPct val="115000"/>
              </a:lnSpc>
              <a:spcAft>
                <a:spcPts val="1000"/>
              </a:spcAft>
              <a:buNone/>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You’ll learn the essential knowledge and skills needed to work in health or science including how the industry works, core scientific concepts and key regulations including managing information, health and safety  and good practice.</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 can specialise in dental nursing or supporting healthcare. If you choose supporting healthcare,    you will focus on at least one of these areas:</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Adult Nursing Care</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Care Of Children and Young People</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Mental Health</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Midwifery</a:t>
            </a:r>
            <a:endParaRPr lang="en-GB"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rPr>
              <a:t>- Therapy</a:t>
            </a:r>
            <a:endParaRPr lang="en-GB" sz="3000" dirty="0"/>
          </a:p>
        </p:txBody>
      </p:sp>
      <p:pic>
        <p:nvPicPr>
          <p:cNvPr id="5" name="Picture Placeholder 4">
            <a:extLst>
              <a:ext uri="{FF2B5EF4-FFF2-40B4-BE49-F238E27FC236}">
                <a16:creationId xmlns:a16="http://schemas.microsoft.com/office/drawing/2014/main" id="{A7C2876D-18BA-4048-B99F-E17F614C13A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32754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1569660"/>
          </a:xfrm>
        </p:spPr>
        <p:txBody>
          <a:bodyPr/>
          <a:lstStyle/>
          <a:p>
            <a:r>
              <a:rPr lang="en-GB" dirty="0">
                <a:solidFill>
                  <a:srgbClr val="000000"/>
                </a:solidFill>
                <a:ea typeface="Times New Roman" panose="02020603050405020304" pitchFamily="18" charset="0"/>
              </a:rPr>
              <a:t>health &amp; Science</a:t>
            </a:r>
            <a:r>
              <a:rPr lang="en-GB" dirty="0">
                <a:solidFill>
                  <a:srgbClr val="000000"/>
                </a:solidFill>
                <a:ea typeface="Calibri" panose="020F0502020204030204" pitchFamily="34" charset="0"/>
              </a:rPr>
              <a:t> - SCIENCE</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340864"/>
            <a:ext cx="9358392" cy="8065007"/>
          </a:xfrm>
        </p:spPr>
        <p:txBody>
          <a:bodyPr>
            <a:normAutofit fontScale="92500"/>
          </a:bodyPr>
          <a:lstStyle/>
          <a:p>
            <a:pPr marL="0" indent="0">
              <a:buNone/>
            </a:pPr>
            <a:r>
              <a:rPr lang="en-GB" sz="3200" dirty="0">
                <a:solidFill>
                  <a:srgbClr val="000000"/>
                </a:solidFill>
                <a:latin typeface="Arial" panose="020B0604020202020204" pitchFamily="34" charset="0"/>
                <a:ea typeface="Times New Roman" panose="02020603050405020304" pitchFamily="18" charset="0"/>
              </a:rPr>
              <a:t>Your course starts with the essential knowledge and skills to work in science or healthcare including how the industry works, core scientific concepts and key regulations including managing information, health and safety and good scientific/clinical practice.</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You will then have the chance to specialise in at   least one of the following areas:</a:t>
            </a:r>
            <a:endParaRPr lang="en-GB" sz="3200" dirty="0">
              <a:latin typeface="Times New Roman" panose="02020603050405020304" pitchFamily="18" charset="0"/>
              <a:ea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Animal Sciences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Food Sciences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Laboratory Services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Calibri" panose="020F0502020204030204" pitchFamily="34" charset="0"/>
              </a:rPr>
              <a:t>- Metrology (Measurement) Sciences</a:t>
            </a:r>
            <a:endParaRPr lang="en-GB" sz="3200" dirty="0"/>
          </a:p>
        </p:txBody>
      </p:sp>
      <p:pic>
        <p:nvPicPr>
          <p:cNvPr id="5" name="Picture Placeholder 4">
            <a:extLst>
              <a:ext uri="{FF2B5EF4-FFF2-40B4-BE49-F238E27FC236}">
                <a16:creationId xmlns:a16="http://schemas.microsoft.com/office/drawing/2014/main" id="{4507C27C-A6E4-5847-AF4A-2187921A0C5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144863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591057"/>
            <a:ext cx="9666558" cy="1920240"/>
          </a:xfrm>
        </p:spPr>
        <p:txBody>
          <a:bodyPr/>
          <a:lstStyle/>
          <a:p>
            <a:r>
              <a:rPr lang="en-GB" sz="7200" dirty="0">
                <a:solidFill>
                  <a:schemeClr val="tx1"/>
                </a:solidFill>
                <a:ea typeface="Times New Roman" panose="02020603050405020304" pitchFamily="18" charset="0"/>
              </a:rPr>
              <a:t>Why choose a </a:t>
            </a:r>
            <a:br>
              <a:rPr lang="en-GB" sz="7200" dirty="0">
                <a:solidFill>
                  <a:schemeClr val="tx1"/>
                </a:solidFill>
                <a:ea typeface="Times New Roman" panose="02020603050405020304" pitchFamily="18" charset="0"/>
              </a:rPr>
            </a:br>
            <a:r>
              <a:rPr lang="en-GB" sz="7200" dirty="0">
                <a:solidFill>
                  <a:schemeClr val="tx1"/>
                </a:solidFill>
                <a:ea typeface="Times New Roman" panose="02020603050405020304" pitchFamily="18" charset="0"/>
              </a:rPr>
              <a:t>T Level?</a:t>
            </a:r>
            <a:endParaRPr lang="en-GB" sz="7200" dirty="0">
              <a:solidFill>
                <a:schemeClr val="tx1"/>
              </a:solidFill>
            </a:endParaRP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40338" y="4206240"/>
            <a:ext cx="10505630" cy="6148027"/>
          </a:xfrm>
        </p:spPr>
        <p:txBody>
          <a:bodyPr>
            <a:noAutofit/>
          </a:bodyPr>
          <a:lstStyle/>
          <a:p>
            <a:r>
              <a:rPr lang="en-GB" sz="4000" dirty="0">
                <a:latin typeface="Arial" panose="020B0604020202020204" pitchFamily="34" charset="0"/>
                <a:ea typeface="Times New Roman" panose="02020603050405020304" pitchFamily="18" charset="0"/>
              </a:rPr>
              <a:t>T Levels are a new choice after your GCSEs. Check out the </a:t>
            </a:r>
            <a:r>
              <a:rPr lang="en-GB" sz="4800" b="1" dirty="0">
                <a:solidFill>
                  <a:schemeClr val="tx1"/>
                </a:solidFill>
                <a:latin typeface="Arial" panose="020B0604020202020204" pitchFamily="34" charset="0"/>
                <a:ea typeface="Times New Roman" panose="02020603050405020304" pitchFamily="18" charset="0"/>
              </a:rPr>
              <a:t>five great reasons</a:t>
            </a:r>
            <a:r>
              <a:rPr lang="en-GB" sz="4800" dirty="0">
                <a:solidFill>
                  <a:schemeClr val="tx1"/>
                </a:solidFill>
                <a:latin typeface="Arial" panose="020B0604020202020204" pitchFamily="34" charset="0"/>
                <a:ea typeface="Times New Roman" panose="02020603050405020304" pitchFamily="18" charset="0"/>
              </a:rPr>
              <a:t> </a:t>
            </a:r>
            <a:r>
              <a:rPr lang="en-GB" sz="4000" dirty="0">
                <a:latin typeface="Arial" panose="020B0604020202020204" pitchFamily="34" charset="0"/>
                <a:ea typeface="Times New Roman" panose="02020603050405020304" pitchFamily="18" charset="0"/>
              </a:rPr>
              <a:t>for choosing a T Level – and get ready to move to the Next Level!</a:t>
            </a:r>
            <a:endParaRPr lang="en-US" sz="4000" dirty="0"/>
          </a:p>
        </p:txBody>
      </p:sp>
    </p:spTree>
    <p:extLst>
      <p:ext uri="{BB962C8B-B14F-4D97-AF65-F5344CB8AC3E}">
        <p14:creationId xmlns:p14="http://schemas.microsoft.com/office/powerpoint/2010/main" val="1196808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66928"/>
            <a:ext cx="9434823" cy="3508653"/>
          </a:xfrm>
        </p:spPr>
        <p:txBody>
          <a:bodyPr/>
          <a:lstStyle/>
          <a:p>
            <a:pPr>
              <a:lnSpc>
                <a:spcPct val="100000"/>
              </a:lnSpc>
              <a:spcAft>
                <a:spcPts val="1000"/>
              </a:spcAft>
            </a:pPr>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dirty="0">
                <a:latin typeface="Calibri" panose="020F0502020204030204" pitchFamily="34" charset="0"/>
                <a:ea typeface="Calibri" panose="020F0502020204030204" pitchFamily="34" charset="0"/>
                <a:cs typeface="Times New Roman" panose="02020603050405020304" pitchFamily="18" charset="0"/>
              </a:rPr>
              <a:t/>
            </a:r>
            <a:br>
              <a:rPr lang="en-GB" dirty="0">
                <a:latin typeface="Calibri" panose="020F0502020204030204" pitchFamily="34" charset="0"/>
                <a:ea typeface="Calibri" panose="020F0502020204030204" pitchFamily="34" charset="0"/>
                <a:cs typeface="Times New Roman" panose="02020603050405020304" pitchFamily="18" charset="0"/>
              </a:rPr>
            </a:br>
            <a:r>
              <a:rPr lang="en-GB" sz="5400" dirty="0">
                <a:solidFill>
                  <a:srgbClr val="000000"/>
                </a:solidFill>
                <a:ea typeface="Times New Roman" panose="02020603050405020304" pitchFamily="18" charset="0"/>
                <a:cs typeface="Times New Roman" panose="02020603050405020304" pitchFamily="18" charset="0"/>
              </a:rPr>
              <a:t>Created with business</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4425696"/>
            <a:ext cx="7929716" cy="5980176"/>
          </a:xfrm>
        </p:spPr>
        <p:txBody>
          <a:bodyPr>
            <a:norm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 Levels have been designed with leading businesses and employers to give you the knowledge and skills you need.</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More than </a:t>
            </a:r>
            <a:r>
              <a:rPr lang="en-GB" sz="3200" b="1" dirty="0">
                <a:solidFill>
                  <a:srgbClr val="000000"/>
                </a:solidFill>
                <a:latin typeface="Arial" panose="020B0604020202020204" pitchFamily="34" charset="0"/>
                <a:ea typeface="Times New Roman" panose="02020603050405020304" pitchFamily="18" charset="0"/>
              </a:rPr>
              <a:t>200 businesses</a:t>
            </a:r>
            <a:r>
              <a:rPr lang="en-GB" sz="3200" dirty="0">
                <a:solidFill>
                  <a:srgbClr val="000000"/>
                </a:solidFill>
                <a:latin typeface="Arial" panose="020B0604020202020204" pitchFamily="34" charset="0"/>
                <a:ea typeface="Times New Roman" panose="02020603050405020304" pitchFamily="18" charset="0"/>
              </a:rPr>
              <a:t> – including Fujitsu and IBM – have been involved,     so you can be confident your T Level      will move you to the Next Level!</a:t>
            </a:r>
            <a:endParaRPr lang="en-GB" sz="3000" dirty="0"/>
          </a:p>
        </p:txBody>
      </p:sp>
      <p:pic>
        <p:nvPicPr>
          <p:cNvPr id="5" name="Picture Placeholder 4">
            <a:extLst>
              <a:ext uri="{FF2B5EF4-FFF2-40B4-BE49-F238E27FC236}">
                <a16:creationId xmlns:a16="http://schemas.microsoft.com/office/drawing/2014/main" id="{9CA53941-7280-664F-AF6F-24482136982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66040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554481"/>
            <a:ext cx="9666558" cy="978729"/>
          </a:xfrm>
        </p:spPr>
        <p:txBody>
          <a:bodyPr/>
          <a:lstStyle/>
          <a:p>
            <a:r>
              <a:rPr lang="en-GB" sz="7200" dirty="0"/>
              <a:t>ABOUT T LEVELS</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40338" y="3063240"/>
            <a:ext cx="10715942" cy="7291027"/>
          </a:xfrm>
        </p:spPr>
        <p:txBody>
          <a:bodyPr>
            <a:noAutofit/>
          </a:bodyPr>
          <a:lstStyle/>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 Levels are a brand new, 2 year </a:t>
            </a:r>
            <a:br>
              <a:rPr lang="en-GB" sz="3600" b="1" dirty="0">
                <a:latin typeface="Arial" panose="020B0604020202020204" pitchFamily="34" charset="0"/>
                <a:ea typeface="Times New Roman" panose="02020603050405020304" pitchFamily="18" charset="0"/>
                <a:cs typeface="Arial" panose="020B0604020202020204" pitchFamily="34" charset="0"/>
              </a:rPr>
            </a:br>
            <a:r>
              <a:rPr lang="en-GB" sz="3600" b="1" dirty="0">
                <a:solidFill>
                  <a:srgbClr val="FF9567"/>
                </a:solidFill>
                <a:latin typeface="Arial" panose="020B0604020202020204" pitchFamily="34" charset="0"/>
                <a:ea typeface="Times New Roman" panose="02020603050405020304" pitchFamily="18" charset="0"/>
                <a:cs typeface="Arial" panose="020B0604020202020204" pitchFamily="34" charset="0"/>
              </a:rPr>
              <a:t>Level 3 qualification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that will give you a head start towards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the future you want.</a:t>
            </a:r>
            <a:endParaRPr lang="en-GB" sz="3600" b="1" dirty="0">
              <a:latin typeface="Arial" panose="020B0604020202020204" pitchFamily="34" charset="0"/>
              <a:ea typeface="Calibri" panose="020F0502020204030204" pitchFamily="34" charset="0"/>
              <a:cs typeface="Arial" panose="020B0604020202020204" pitchFamily="34" charset="0"/>
            </a:endParaRP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 </a:t>
            </a:r>
            <a:endParaRPr lang="en-GB" sz="3600" b="1" dirty="0">
              <a:latin typeface="Arial" panose="020B0604020202020204" pitchFamily="34" charset="0"/>
              <a:ea typeface="Calibri" panose="020F0502020204030204" pitchFamily="34" charset="0"/>
              <a:cs typeface="Arial" panose="020B0604020202020204" pitchFamily="34" charset="0"/>
            </a:endParaRP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They bring classroom learning and an extended industry placement together on a programme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designed by employers and businesses. </a:t>
            </a:r>
            <a:endParaRPr lang="en-GB" sz="3600" b="1" dirty="0">
              <a:latin typeface="Arial" panose="020B0604020202020204" pitchFamily="34" charset="0"/>
              <a:ea typeface="Calibri" panose="020F0502020204030204" pitchFamily="34" charset="0"/>
              <a:cs typeface="Arial" panose="020B0604020202020204" pitchFamily="34" charset="0"/>
            </a:endParaRPr>
          </a:p>
          <a:p>
            <a:pPr algn="l"/>
            <a:endParaRPr lang="en-US" sz="3600" b="1" dirty="0"/>
          </a:p>
        </p:txBody>
      </p:sp>
    </p:spTree>
    <p:extLst>
      <p:ext uri="{BB962C8B-B14F-4D97-AF65-F5344CB8AC3E}">
        <p14:creationId xmlns:p14="http://schemas.microsoft.com/office/powerpoint/2010/main" val="3157275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22961"/>
            <a:ext cx="9023592" cy="6463308"/>
          </a:xfrm>
        </p:spPr>
        <p:txBody>
          <a:bodyPr/>
          <a:lstStyle/>
          <a:p>
            <a:pPr>
              <a:lnSpc>
                <a:spcPct val="115000"/>
              </a:lnSpc>
              <a:spcAft>
                <a:spcPts val="1000"/>
              </a:spcAft>
            </a:pPr>
            <a:r>
              <a:rPr lang="en-GB" dirty="0">
                <a:solidFill>
                  <a:srgbClr val="0B0C0C"/>
                </a:solidFill>
                <a:ea typeface="Times New Roman" panose="02020603050405020304" pitchFamily="18" charset="0"/>
                <a:cs typeface="Times New Roman" panose="02020603050405020304" pitchFamily="18" charset="0"/>
              </a:rPr>
              <a:t>Why choose a </a:t>
            </a:r>
            <a:br>
              <a:rPr lang="en-GB" dirty="0">
                <a:solidFill>
                  <a:srgbClr val="0B0C0C"/>
                </a:solidFill>
                <a:ea typeface="Times New Roman" panose="02020603050405020304" pitchFamily="18" charset="0"/>
                <a:cs typeface="Times New Roman" panose="02020603050405020304" pitchFamily="18" charset="0"/>
              </a:rPr>
            </a:br>
            <a:r>
              <a:rPr lang="en-GB" dirty="0">
                <a:solidFill>
                  <a:srgbClr val="0B0C0C"/>
                </a:solidFill>
                <a:ea typeface="Times New Roman" panose="02020603050405020304" pitchFamily="18" charset="0"/>
                <a:cs typeface="Times New Roman" panose="02020603050405020304" pitchFamily="18" charset="0"/>
              </a:rPr>
              <a:t>T Level?</a:t>
            </a:r>
            <a: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t/>
            </a:r>
            <a:b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t/>
            </a:r>
            <a:b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000000"/>
                </a:solidFill>
                <a:ea typeface="Times New Roman" panose="02020603050405020304" pitchFamily="18" charset="0"/>
                <a:cs typeface="Times New Roman" panose="02020603050405020304" pitchFamily="18" charset="0"/>
              </a:rPr>
              <a:t>Learn your way</a:t>
            </a:r>
            <a:r>
              <a:rPr lang="en-GB" dirty="0">
                <a:latin typeface="Calibri" panose="020F0502020204030204" pitchFamily="34" charset="0"/>
                <a:ea typeface="Calibri" panose="020F0502020204030204" pitchFamily="34" charset="0"/>
                <a:cs typeface="Times New Roman" panose="02020603050405020304" pitchFamily="18" charset="0"/>
              </a:rPr>
              <a:t/>
            </a:r>
            <a:br>
              <a:rPr lang="en-GB" dirty="0">
                <a:latin typeface="Calibri" panose="020F0502020204030204" pitchFamily="34" charset="0"/>
                <a:ea typeface="Calibri" panose="020F0502020204030204" pitchFamily="34" charset="0"/>
                <a:cs typeface="Times New Roman" panose="02020603050405020304" pitchFamily="18" charset="0"/>
              </a:rPr>
            </a:br>
            <a:r>
              <a:rPr lang="en-GB" dirty="0">
                <a:latin typeface="Calibri" panose="020F0502020204030204" pitchFamily="34" charset="0"/>
                <a:ea typeface="Calibri" panose="020F0502020204030204" pitchFamily="34" charset="0"/>
                <a:cs typeface="Times New Roman" panose="02020603050405020304" pitchFamily="18" charset="0"/>
              </a:rPr>
              <a:t/>
            </a:r>
            <a:br>
              <a:rPr lang="en-GB" dirty="0">
                <a:latin typeface="Calibri" panose="020F0502020204030204" pitchFamily="34" charset="0"/>
                <a:ea typeface="Calibri" panose="020F0502020204030204" pitchFamily="34" charset="0"/>
                <a:cs typeface="Times New Roman" panose="02020603050405020304" pitchFamily="18" charset="0"/>
              </a:rPr>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5266944"/>
            <a:ext cx="8319255" cy="4443984"/>
          </a:xfrm>
        </p:spPr>
        <p:txBody>
          <a:bodyPr>
            <a:noAutofit/>
          </a:bodyPr>
          <a:lstStyle/>
          <a:p>
            <a:pPr marL="0" indent="0">
              <a:lnSpc>
                <a:spcPct val="115000"/>
              </a:lnSpc>
              <a:spcAft>
                <a:spcPts val="1000"/>
              </a:spcAft>
              <a:buNone/>
            </a:pPr>
            <a:r>
              <a:rPr lang="en-GB" sz="3600" dirty="0">
                <a:solidFill>
                  <a:srgbClr val="000000"/>
                </a:solidFill>
                <a:latin typeface="Arial" panose="020B0604020202020204" pitchFamily="34" charset="0"/>
                <a:ea typeface="Times New Roman" panose="02020603050405020304" pitchFamily="18" charset="0"/>
              </a:rPr>
              <a:t>T Levels involve more classroom study than Apprenticeships, which means you can experience an industry whilst you continue your studies.</a:t>
            </a:r>
            <a:endParaRPr lang="en-GB" sz="3600" dirty="0"/>
          </a:p>
        </p:txBody>
      </p:sp>
      <p:pic>
        <p:nvPicPr>
          <p:cNvPr id="4" name="Picture Placeholder 3">
            <a:extLst>
              <a:ext uri="{FF2B5EF4-FFF2-40B4-BE49-F238E27FC236}">
                <a16:creationId xmlns:a16="http://schemas.microsoft.com/office/drawing/2014/main" id="{C2DEB030-71EF-FA4C-9F83-677C2E52C87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556887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3346704"/>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Qualifications That Count</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4572000"/>
            <a:ext cx="9394967" cy="61081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rPr>
              <a:t>When you pass your T Level, you will get a nationally recognised certificate showing the overall grade you achieved - pass, merit, distinction or distinction*. </a:t>
            </a:r>
          </a:p>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rPr>
              <a:t>It will also give details of what you learned           on the course, to help employers to understand your range of skills and expertise.</a:t>
            </a:r>
            <a:endParaRPr lang="en-GB" sz="3200" dirty="0"/>
          </a:p>
        </p:txBody>
      </p:sp>
      <p:pic>
        <p:nvPicPr>
          <p:cNvPr id="4" name="Picture Placeholder 3">
            <a:extLst>
              <a:ext uri="{FF2B5EF4-FFF2-40B4-BE49-F238E27FC236}">
                <a16:creationId xmlns:a16="http://schemas.microsoft.com/office/drawing/2014/main" id="{CE2BCDC0-7716-7D4A-9525-872CAB7EA0B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45403" y="6843437"/>
            <a:ext cx="3182112" cy="5462940"/>
          </a:xfrm>
          <a:prstGeom prst="rect">
            <a:avLst/>
          </a:prstGeom>
        </p:spPr>
      </p:pic>
    </p:spTree>
    <p:extLst>
      <p:ext uri="{BB962C8B-B14F-4D97-AF65-F5344CB8AC3E}">
        <p14:creationId xmlns:p14="http://schemas.microsoft.com/office/powerpoint/2010/main" val="2989154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2825389"/>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Recognised by UCAS</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4224528"/>
            <a:ext cx="8535432" cy="6181343"/>
          </a:xfrm>
        </p:spPr>
        <p:txBody>
          <a:bodyPr>
            <a:normAutofit/>
          </a:bodyPr>
          <a:lstStyle/>
          <a:p>
            <a:pPr marL="0" indent="0">
              <a:lnSpc>
                <a:spcPct val="115000"/>
              </a:lnSpc>
              <a:spcAft>
                <a:spcPts val="1000"/>
              </a:spcAft>
              <a:buNone/>
            </a:pPr>
            <a:r>
              <a:rPr lang="en-GB" sz="3600" dirty="0">
                <a:solidFill>
                  <a:srgbClr val="000000"/>
                </a:solidFill>
                <a:latin typeface="Arial" panose="020B0604020202020204" pitchFamily="34" charset="0"/>
                <a:ea typeface="Times New Roman" panose="02020603050405020304" pitchFamily="18" charset="0"/>
              </a:rPr>
              <a:t>Your T Level will be worth UCAS         points – a T Level Distinction* is worth the same as 3 A Levels at A* – and will be recognised by universities and employers, so you can choose to continue studying if you wish.</a:t>
            </a:r>
            <a:endParaRPr lang="en-GB" sz="3600" dirty="0"/>
          </a:p>
        </p:txBody>
      </p:sp>
      <p:pic>
        <p:nvPicPr>
          <p:cNvPr id="5" name="Picture Placeholder 4">
            <a:extLst>
              <a:ext uri="{FF2B5EF4-FFF2-40B4-BE49-F238E27FC236}">
                <a16:creationId xmlns:a16="http://schemas.microsoft.com/office/drawing/2014/main" id="{1D1B75C9-331F-FE44-AD57-6240488A9E9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296732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D7C-F9C9-DB4D-8CA2-F7D8F6E03775}"/>
              </a:ext>
            </a:extLst>
          </p:cNvPr>
          <p:cNvSpPr>
            <a:spLocks noGrp="1"/>
          </p:cNvSpPr>
          <p:nvPr>
            <p:ph type="title"/>
          </p:nvPr>
        </p:nvSpPr>
        <p:spPr>
          <a:xfrm>
            <a:off x="3877056" y="1115568"/>
            <a:ext cx="14131544" cy="2231136"/>
          </a:xfrm>
        </p:spPr>
        <p:txBody>
          <a:bodyPr/>
          <a:lstStyle/>
          <a:p>
            <a:r>
              <a:rPr lang="en-GB" sz="5400" dirty="0">
                <a:ea typeface="Times New Roman" panose="02020603050405020304" pitchFamily="18" charset="0"/>
                <a:cs typeface="Times New Roman" panose="02020603050405020304" pitchFamily="18" charset="0"/>
              </a:rPr>
              <a:t>Why choose a T Level?</a:t>
            </a:r>
            <a:r>
              <a:rPr lang="en-GB" sz="6000" dirty="0">
                <a:ea typeface="Times New Roman" panose="02020603050405020304" pitchFamily="18" charset="0"/>
                <a:cs typeface="Times New Roman" panose="02020603050405020304" pitchFamily="18" charset="0"/>
              </a:rPr>
              <a:t/>
            </a:r>
            <a:br>
              <a:rPr lang="en-GB" sz="6000" dirty="0">
                <a:ea typeface="Times New Roman" panose="02020603050405020304" pitchFamily="18" charset="0"/>
                <a:cs typeface="Times New Roman" panose="02020603050405020304" pitchFamily="18" charset="0"/>
              </a:rPr>
            </a:br>
            <a:r>
              <a:rPr lang="en-GB" sz="6000" dirty="0">
                <a:ea typeface="Times New Roman" panose="02020603050405020304" pitchFamily="18" charset="0"/>
                <a:cs typeface="Times New Roman" panose="02020603050405020304" pitchFamily="18" charset="0"/>
              </a:rPr>
              <a:t/>
            </a:r>
            <a:br>
              <a:rPr lang="en-GB" sz="6000" dirty="0">
                <a:ea typeface="Times New Roman" panose="02020603050405020304" pitchFamily="18" charset="0"/>
                <a:cs typeface="Times New Roman" panose="02020603050405020304" pitchFamily="18" charset="0"/>
              </a:rPr>
            </a:br>
            <a:r>
              <a:rPr lang="en-GB" sz="5400" dirty="0">
                <a:ea typeface="Times New Roman" panose="02020603050405020304" pitchFamily="18" charset="0"/>
                <a:cs typeface="Times New Roman" panose="02020603050405020304" pitchFamily="18" charset="0"/>
              </a:rPr>
              <a:t>Recognised by UCAS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17555209"/>
              </p:ext>
            </p:extLst>
          </p:nvPr>
        </p:nvGraphicFramePr>
        <p:xfrm>
          <a:off x="2286001" y="3639313"/>
          <a:ext cx="15722598" cy="7124469"/>
        </p:xfrm>
        <a:graphic>
          <a:graphicData uri="http://schemas.openxmlformats.org/drawingml/2006/table">
            <a:tbl>
              <a:tblPr firstRow="1" bandRow="1">
                <a:tableStyleId>{7DF18680-E054-41AD-8BC1-D1AEF772440D}</a:tableStyleId>
              </a:tblPr>
              <a:tblGrid>
                <a:gridCol w="4078223">
                  <a:extLst>
                    <a:ext uri="{9D8B030D-6E8A-4147-A177-3AD203B41FA5}">
                      <a16:colId xmlns:a16="http://schemas.microsoft.com/office/drawing/2014/main" val="3632423343"/>
                    </a:ext>
                  </a:extLst>
                </a:gridCol>
                <a:gridCol w="8247888">
                  <a:extLst>
                    <a:ext uri="{9D8B030D-6E8A-4147-A177-3AD203B41FA5}">
                      <a16:colId xmlns:a16="http://schemas.microsoft.com/office/drawing/2014/main" val="118634223"/>
                    </a:ext>
                  </a:extLst>
                </a:gridCol>
                <a:gridCol w="3396487">
                  <a:extLst>
                    <a:ext uri="{9D8B030D-6E8A-4147-A177-3AD203B41FA5}">
                      <a16:colId xmlns:a16="http://schemas.microsoft.com/office/drawing/2014/main" val="3657824470"/>
                    </a:ext>
                  </a:extLst>
                </a:gridCol>
              </a:tblGrid>
              <a:tr h="769587">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UCAS Tariff Points</a:t>
                      </a:r>
                      <a:endParaRPr lang="en-GB" sz="3200" dirty="0"/>
                    </a:p>
                  </a:txBody>
                  <a:tcPr/>
                </a:tc>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T Level Overall Grade</a:t>
                      </a:r>
                      <a:endParaRPr lang="en-GB" sz="3200" dirty="0"/>
                    </a:p>
                  </a:txBody>
                  <a:tcPr/>
                </a:tc>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A Level</a:t>
                      </a:r>
                      <a:endParaRPr lang="en-GB" sz="3200" dirty="0"/>
                    </a:p>
                  </a:txBody>
                  <a:tcPr/>
                </a:tc>
                <a:extLst>
                  <a:ext uri="{0D108BD9-81ED-4DB2-BD59-A6C34878D82A}">
                    <a16:rowId xmlns:a16="http://schemas.microsoft.com/office/drawing/2014/main" val="3049798466"/>
                  </a:ext>
                </a:extLst>
              </a:tr>
              <a:tr h="1123421">
                <a:tc>
                  <a:txBody>
                    <a:bodyPr/>
                    <a:lstStyle/>
                    <a:p>
                      <a:pPr algn="ctr"/>
                      <a:r>
                        <a:rPr lang="en-GB" sz="3600" dirty="0">
                          <a:latin typeface="Arial" panose="020B0604020202020204" pitchFamily="34" charset="0"/>
                          <a:cs typeface="Arial" panose="020B0604020202020204" pitchFamily="34" charset="0"/>
                        </a:rPr>
                        <a:t>168</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Distinction* (A* on the core and distinction in the occupational specialism)</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AAA*</a:t>
                      </a:r>
                    </a:p>
                  </a:txBody>
                  <a:tcPr/>
                </a:tc>
                <a:extLst>
                  <a:ext uri="{0D108BD9-81ED-4DB2-BD59-A6C34878D82A}">
                    <a16:rowId xmlns:a16="http://schemas.microsoft.com/office/drawing/2014/main" val="523863104"/>
                  </a:ext>
                </a:extLst>
              </a:tr>
              <a:tr h="769587">
                <a:tc>
                  <a:txBody>
                    <a:bodyPr/>
                    <a:lstStyle/>
                    <a:p>
                      <a:pPr algn="ctr"/>
                      <a:r>
                        <a:rPr lang="en-GB" sz="3600" dirty="0">
                          <a:latin typeface="Arial" panose="020B0604020202020204" pitchFamily="34" charset="0"/>
                          <a:cs typeface="Arial" panose="020B0604020202020204" pitchFamily="34" charset="0"/>
                        </a:rPr>
                        <a:t>144</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Distinction</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AAA</a:t>
                      </a:r>
                    </a:p>
                  </a:txBody>
                  <a:tcPr/>
                </a:tc>
                <a:extLst>
                  <a:ext uri="{0D108BD9-81ED-4DB2-BD59-A6C34878D82A}">
                    <a16:rowId xmlns:a16="http://schemas.microsoft.com/office/drawing/2014/main" val="3131902620"/>
                  </a:ext>
                </a:extLst>
              </a:tr>
              <a:tr h="769587">
                <a:tc>
                  <a:txBody>
                    <a:bodyPr/>
                    <a:lstStyle/>
                    <a:p>
                      <a:pPr algn="ctr"/>
                      <a:r>
                        <a:rPr lang="en-GB" sz="3600" dirty="0">
                          <a:latin typeface="Arial" panose="020B0604020202020204" pitchFamily="34" charset="0"/>
                          <a:cs typeface="Arial" panose="020B0604020202020204" pitchFamily="34" charset="0"/>
                        </a:rPr>
                        <a:t>120</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Merit</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BBB</a:t>
                      </a:r>
                    </a:p>
                  </a:txBody>
                  <a:tcPr/>
                </a:tc>
                <a:extLst>
                  <a:ext uri="{0D108BD9-81ED-4DB2-BD59-A6C34878D82A}">
                    <a16:rowId xmlns:a16="http://schemas.microsoft.com/office/drawing/2014/main" val="2240988834"/>
                  </a:ext>
                </a:extLst>
              </a:tr>
              <a:tr h="769587">
                <a:tc>
                  <a:txBody>
                    <a:bodyPr/>
                    <a:lstStyle/>
                    <a:p>
                      <a:pPr algn="ctr"/>
                      <a:r>
                        <a:rPr lang="en-GB" sz="3600" dirty="0">
                          <a:latin typeface="Arial" panose="020B0604020202020204" pitchFamily="34" charset="0"/>
                          <a:cs typeface="Arial" panose="020B0604020202020204" pitchFamily="34" charset="0"/>
                        </a:rPr>
                        <a:t>96</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Pass (C or above on the core)</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CCC</a:t>
                      </a:r>
                    </a:p>
                  </a:txBody>
                  <a:tcPr/>
                </a:tc>
                <a:extLst>
                  <a:ext uri="{0D108BD9-81ED-4DB2-BD59-A6C34878D82A}">
                    <a16:rowId xmlns:a16="http://schemas.microsoft.com/office/drawing/2014/main" val="547832940"/>
                  </a:ext>
                </a:extLst>
              </a:tr>
              <a:tr h="769587">
                <a:tc>
                  <a:txBody>
                    <a:bodyPr/>
                    <a:lstStyle/>
                    <a:p>
                      <a:pPr algn="ctr"/>
                      <a:r>
                        <a:rPr lang="en-GB" sz="3600" dirty="0">
                          <a:latin typeface="Arial" panose="020B0604020202020204" pitchFamily="34" charset="0"/>
                          <a:cs typeface="Arial" panose="020B0604020202020204" pitchFamily="34" charset="0"/>
                        </a:rPr>
                        <a:t>72</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Pass (D or E on the core)</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DDD</a:t>
                      </a:r>
                    </a:p>
                  </a:txBody>
                  <a:tcPr/>
                </a:tc>
                <a:extLst>
                  <a:ext uri="{0D108BD9-81ED-4DB2-BD59-A6C34878D82A}">
                    <a16:rowId xmlns:a16="http://schemas.microsoft.com/office/drawing/2014/main" val="2095388513"/>
                  </a:ext>
                </a:extLst>
              </a:tr>
              <a:tr h="769587">
                <a:tc>
                  <a:txBody>
                    <a:bodyPr/>
                    <a:lstStyle/>
                    <a:p>
                      <a:pPr algn="ctr"/>
                      <a:endParaRPr lang="en-GB" sz="3200" dirty="0">
                        <a:latin typeface="Arial" panose="020B0604020202020204" pitchFamily="34" charset="0"/>
                        <a:cs typeface="Arial" panose="020B0604020202020204" pitchFamily="34" charset="0"/>
                      </a:endParaRPr>
                    </a:p>
                  </a:txBody>
                  <a:tcPr/>
                </a:tc>
                <a:tc>
                  <a:txBody>
                    <a:bodyPr/>
                    <a:lstStyle/>
                    <a:p>
                      <a:pPr algn="l"/>
                      <a:endParaRPr lang="en-GB" sz="3200" dirty="0">
                        <a:latin typeface="Arial" panose="020B0604020202020204" pitchFamily="34" charset="0"/>
                        <a:cs typeface="Arial" panose="020B0604020202020204" pitchFamily="34" charset="0"/>
                      </a:endParaRPr>
                    </a:p>
                  </a:txBody>
                  <a:tcPr/>
                </a:tc>
                <a:tc>
                  <a:txBody>
                    <a:bodyPr/>
                    <a:lstStyle/>
                    <a:p>
                      <a:pPr algn="ctr"/>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8779248"/>
                  </a:ext>
                </a:extLst>
              </a:tr>
              <a:tr h="769587">
                <a:tc gridSpan="3">
                  <a:txBody>
                    <a:bodyPr/>
                    <a:lstStyle/>
                    <a:p>
                      <a:pPr algn="ctr"/>
                      <a:endParaRPr lang="en-GB" sz="3200" dirty="0">
                        <a:latin typeface="Arial" panose="020B0604020202020204" pitchFamily="34" charset="0"/>
                        <a:cs typeface="Arial" panose="020B0604020202020204" pitchFamily="34" charset="0"/>
                      </a:endParaRPr>
                    </a:p>
                  </a:txBody>
                  <a:tcPr/>
                </a:tc>
                <a:tc hMerge="1">
                  <a:txBody>
                    <a:bodyPr/>
                    <a:lstStyle/>
                    <a:p>
                      <a:pPr algn="l"/>
                      <a:endParaRPr lang="en-GB" sz="3200" dirty="0">
                        <a:latin typeface="Arial" panose="020B0604020202020204" pitchFamily="34" charset="0"/>
                        <a:cs typeface="Arial" panose="020B0604020202020204" pitchFamily="34" charset="0"/>
                      </a:endParaRPr>
                    </a:p>
                  </a:txBody>
                  <a:tcPr/>
                </a:tc>
                <a:tc hMerge="1">
                  <a:txBody>
                    <a:bodyPr/>
                    <a:lstStyle/>
                    <a:p>
                      <a:pPr algn="ctr"/>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2250098"/>
                  </a:ext>
                </a:extLst>
              </a:tr>
            </a:tbl>
          </a:graphicData>
        </a:graphic>
      </p:graphicFrame>
      <p:sp>
        <p:nvSpPr>
          <p:cNvPr id="4" name="Rectangle 3">
            <a:extLst>
              <a:ext uri="{FF2B5EF4-FFF2-40B4-BE49-F238E27FC236}">
                <a16:creationId xmlns:a16="http://schemas.microsoft.com/office/drawing/2014/main" id="{6511D467-5218-0649-87D5-3BC498239A32}"/>
              </a:ext>
            </a:extLst>
          </p:cNvPr>
          <p:cNvSpPr/>
          <p:nvPr/>
        </p:nvSpPr>
        <p:spPr>
          <a:xfrm>
            <a:off x="1888761" y="9248931"/>
            <a:ext cx="16908905" cy="1813810"/>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4804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3511296"/>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00000"/>
                </a:solidFill>
                <a:ea typeface="Times New Roman" panose="02020603050405020304" pitchFamily="18" charset="0"/>
              </a:rPr>
              <a:t>Get ahead in your career</a:t>
            </a:r>
            <a:r>
              <a:rPr lang="en-GB" dirty="0">
                <a:solidFill>
                  <a:srgbClr val="0B0C0C"/>
                </a:solidFill>
                <a:ea typeface="Times New Roman" panose="02020603050405020304" pitchFamily="18" charset="0"/>
                <a:cs typeface="Times New Roman" panose="02020603050405020304" pitchFamily="18" charset="0"/>
              </a:rPr>
              <a:t/>
            </a:r>
            <a:br>
              <a:rPr lang="en-GB" dirty="0">
                <a:solidFill>
                  <a:srgbClr val="0B0C0C"/>
                </a:solidFill>
                <a:ea typeface="Times New Roman" panose="02020603050405020304" pitchFamily="18" charset="0"/>
                <a:cs typeface="Times New Roman" panose="02020603050405020304" pitchFamily="18" charset="0"/>
              </a:rPr>
            </a:b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4773168"/>
            <a:ext cx="9047497" cy="5907024"/>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T Levels give you the chance to learn what a real career is like while you continue your studies.</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Your industry placement will last for at least 315 hours – when and how you complete it depends on the T Level, college and employer.</a:t>
            </a:r>
            <a:endParaRPr lang="en-GB"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3A6EF5-A5A8-8848-81F5-6B3BFD91C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457" y="413728"/>
            <a:ext cx="8361326" cy="10895622"/>
          </a:xfrm>
          <a:prstGeom prst="rect">
            <a:avLst/>
          </a:prstGeom>
        </p:spPr>
      </p:pic>
      <p:pic>
        <p:nvPicPr>
          <p:cNvPr id="6" name="Picture 5">
            <a:extLst>
              <a:ext uri="{FF2B5EF4-FFF2-40B4-BE49-F238E27FC236}">
                <a16:creationId xmlns:a16="http://schemas.microsoft.com/office/drawing/2014/main" id="{8681AA72-5F5E-414A-9AAA-0CC21DFC82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9687" y="6734320"/>
            <a:ext cx="3100916" cy="4608896"/>
          </a:xfrm>
          <a:prstGeom prst="rect">
            <a:avLst/>
          </a:prstGeom>
        </p:spPr>
      </p:pic>
      <p:pic>
        <p:nvPicPr>
          <p:cNvPr id="8" name="Picture 7">
            <a:extLst>
              <a:ext uri="{FF2B5EF4-FFF2-40B4-BE49-F238E27FC236}">
                <a16:creationId xmlns:a16="http://schemas.microsoft.com/office/drawing/2014/main" id="{D5DB7B16-818E-E54C-94CC-011A255907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59350" y="8587316"/>
            <a:ext cx="1854200" cy="2755900"/>
          </a:xfrm>
          <a:prstGeom prst="rect">
            <a:avLst/>
          </a:prstGeom>
        </p:spPr>
      </p:pic>
    </p:spTree>
    <p:extLst>
      <p:ext uri="{BB962C8B-B14F-4D97-AF65-F5344CB8AC3E}">
        <p14:creationId xmlns:p14="http://schemas.microsoft.com/office/powerpoint/2010/main" val="1156016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AA3329-56DB-1E4E-9707-A1732E95980D}"/>
              </a:ext>
            </a:extLst>
          </p:cNvPr>
          <p:cNvSpPr/>
          <p:nvPr/>
        </p:nvSpPr>
        <p:spPr>
          <a:xfrm>
            <a:off x="1" y="0"/>
            <a:ext cx="9797142" cy="11309350"/>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extLst>
              <a:ext uri="{FF2B5EF4-FFF2-40B4-BE49-F238E27FC236}">
                <a16:creationId xmlns:a16="http://schemas.microsoft.com/office/drawing/2014/main" id="{4BC36718-3344-344E-AF84-3EF2CE264A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671" y="5698671"/>
            <a:ext cx="8127596" cy="4180114"/>
          </a:xfrm>
          <a:prstGeom prst="rect">
            <a:avLst/>
          </a:prstGeom>
        </p:spPr>
      </p:pic>
      <p:sp>
        <p:nvSpPr>
          <p:cNvPr id="3" name="object 3"/>
          <p:cNvSpPr txBox="1">
            <a:spLocks noGrp="1"/>
          </p:cNvSpPr>
          <p:nvPr>
            <p:ph type="title"/>
          </p:nvPr>
        </p:nvSpPr>
        <p:spPr>
          <a:xfrm>
            <a:off x="813642" y="1156264"/>
            <a:ext cx="7497601" cy="5577681"/>
          </a:xfrm>
        </p:spPr>
        <p:txBody>
          <a:bodyPr/>
          <a:lstStyle/>
          <a:p>
            <a:pPr>
              <a:lnSpc>
                <a:spcPct val="115000"/>
              </a:lnSpc>
              <a:spcAft>
                <a:spcPts val="1000"/>
              </a:spcAft>
            </a:pPr>
            <a:r>
              <a:rPr lang="en-GB" sz="4800" dirty="0">
                <a:ea typeface="Times New Roman" panose="02020603050405020304" pitchFamily="18" charset="0"/>
              </a:rPr>
              <a:t>Industry Placements –</a:t>
            </a:r>
            <a:br>
              <a:rPr lang="en-GB" sz="4800" dirty="0">
                <a:ea typeface="Times New Roman" panose="02020603050405020304" pitchFamily="18" charset="0"/>
              </a:rPr>
            </a:br>
            <a:r>
              <a:rPr lang="en-GB" sz="4800" dirty="0">
                <a:ea typeface="Times New Roman" panose="02020603050405020304" pitchFamily="18" charset="0"/>
              </a:rPr>
              <a:t/>
            </a:r>
            <a:br>
              <a:rPr lang="en-GB" sz="4800" dirty="0">
                <a:ea typeface="Times New Roman" panose="02020603050405020304" pitchFamily="18" charset="0"/>
              </a:rPr>
            </a:br>
            <a:r>
              <a:rPr lang="en-GB" sz="4800" dirty="0">
                <a:ea typeface="Times New Roman" panose="02020603050405020304" pitchFamily="18" charset="0"/>
              </a:rPr>
              <a:t>What Employers and students say…</a:t>
            </a:r>
            <a:br>
              <a:rPr lang="en-GB" sz="4800" dirty="0">
                <a:ea typeface="Times New Roman" panose="02020603050405020304" pitchFamily="18" charset="0"/>
              </a:rPr>
            </a:br>
            <a:r>
              <a:rPr lang="en-GB" sz="1600" dirty="0">
                <a:latin typeface="Calibri" panose="020F0502020204030204" pitchFamily="34" charset="0"/>
                <a:ea typeface="Calibri" panose="020F0502020204030204" pitchFamily="34" charset="0"/>
                <a:cs typeface="Times New Roman" panose="02020603050405020304" pitchFamily="18" charset="0"/>
              </a:rPr>
              <a:t/>
            </a:r>
            <a:br>
              <a:rPr lang="en-GB" sz="1600" dirty="0">
                <a:latin typeface="Calibri" panose="020F0502020204030204" pitchFamily="34" charset="0"/>
                <a:ea typeface="Calibri" panose="020F0502020204030204" pitchFamily="34" charset="0"/>
                <a:cs typeface="Times New Roman" panose="02020603050405020304" pitchFamily="18" charset="0"/>
              </a:rPr>
            </a:br>
            <a:r>
              <a:rPr lang="en-GB" sz="1600" u="sng" dirty="0"/>
              <a:t/>
            </a:r>
            <a:br>
              <a:rPr lang="en-GB" sz="1600" u="sng" dirty="0"/>
            </a:br>
            <a:r>
              <a:rPr lang="en-GB" sz="1600" u="sng" dirty="0"/>
              <a:t/>
            </a:r>
            <a:br>
              <a:rPr lang="en-GB" sz="1600" u="sng" dirty="0"/>
            </a:br>
            <a:endParaRPr lang="en-GB" sz="2400" i="0" dirty="0"/>
          </a:p>
        </p:txBody>
      </p:sp>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9214696" y="7249886"/>
            <a:ext cx="2419277" cy="4059464"/>
          </a:xfrm>
          <a:prstGeom prst="rect">
            <a:avLst/>
          </a:prstGeom>
        </p:spPr>
      </p:pic>
      <p:pic>
        <p:nvPicPr>
          <p:cNvPr id="11" name="Picture 10">
            <a:extLst>
              <a:ext uri="{FF2B5EF4-FFF2-40B4-BE49-F238E27FC236}">
                <a16:creationId xmlns:a16="http://schemas.microsoft.com/office/drawing/2014/main" id="{567ACC94-3F70-5844-8EB2-22919BC30D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53"/>
          <a:stretch/>
        </p:blipFill>
        <p:spPr>
          <a:xfrm>
            <a:off x="9797143" y="-39929"/>
            <a:ext cx="11243607" cy="11349280"/>
          </a:xfrm>
          <a:prstGeom prst="rect">
            <a:avLst/>
          </a:prstGeom>
        </p:spPr>
      </p:pic>
      <p:sp>
        <p:nvSpPr>
          <p:cNvPr id="13" name="Rectangle 12">
            <a:extLst>
              <a:ext uri="{FF2B5EF4-FFF2-40B4-BE49-F238E27FC236}">
                <a16:creationId xmlns:a16="http://schemas.microsoft.com/office/drawing/2014/main" id="{7E1C9749-1757-734C-9E1B-698228EF7D19}"/>
              </a:ext>
            </a:extLst>
          </p:cNvPr>
          <p:cNvSpPr/>
          <p:nvPr/>
        </p:nvSpPr>
        <p:spPr>
          <a:xfrm>
            <a:off x="1026701" y="6285265"/>
            <a:ext cx="4002499" cy="1050471"/>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88B902-F483-0044-81C5-AB800CB222F0}"/>
              </a:ext>
            </a:extLst>
          </p:cNvPr>
          <p:cNvSpPr txBox="1"/>
          <p:nvPr/>
        </p:nvSpPr>
        <p:spPr>
          <a:xfrm>
            <a:off x="1185464" y="6280144"/>
            <a:ext cx="4975852" cy="1015663"/>
          </a:xfrm>
          <a:prstGeom prst="rect">
            <a:avLst/>
          </a:prstGeom>
          <a:noFill/>
          <a:effectLst>
            <a:outerShdw blurRad="50800" dist="50800" dir="5400000" algn="ctr" rotWithShape="0">
              <a:schemeClr val="tx1"/>
            </a:outerShdw>
          </a:effectLst>
        </p:spPr>
        <p:txBody>
          <a:bodyPr wrap="square" rtlCol="0">
            <a:spAutoFit/>
          </a:bodyPr>
          <a:lstStyle/>
          <a:p>
            <a:pPr algn="l"/>
            <a:r>
              <a:rPr lang="en-US" sz="6000" b="1" dirty="0">
                <a:solidFill>
                  <a:schemeClr val="bg1"/>
                </a:solidFill>
              </a:rPr>
              <a:t>CLICK HERE</a:t>
            </a:r>
          </a:p>
        </p:txBody>
      </p:sp>
    </p:spTree>
    <p:extLst>
      <p:ext uri="{BB962C8B-B14F-4D97-AF65-F5344CB8AC3E}">
        <p14:creationId xmlns:p14="http://schemas.microsoft.com/office/powerpoint/2010/main" val="70337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384048"/>
            <a:ext cx="8995911" cy="1805110"/>
          </a:xfrm>
        </p:spPr>
        <p:txBody>
          <a:bodyPr/>
          <a:lstStyle/>
          <a:p>
            <a:pPr fontAlgn="base">
              <a:lnSpc>
                <a:spcPct val="115000"/>
              </a:lnSpc>
              <a:spcAft>
                <a:spcPts val="0"/>
              </a:spcAft>
            </a:pPr>
            <a:r>
              <a:rPr lang="en-GB" sz="5000" dirty="0">
                <a:solidFill>
                  <a:srgbClr val="0B0C0C"/>
                </a:solidFill>
                <a:ea typeface="Times New Roman" panose="02020603050405020304" pitchFamily="18" charset="0"/>
                <a:cs typeface="Times New Roman" panose="02020603050405020304" pitchFamily="18" charset="0"/>
              </a:rPr>
              <a:t>Not sure you’re ready for T Levels?</a:t>
            </a:r>
            <a:endParaRPr lang="en-GB" sz="5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2560320"/>
            <a:ext cx="9376680" cy="7808976"/>
          </a:xfrm>
        </p:spPr>
        <p:txBody>
          <a:bodyPr>
            <a:noAutofit/>
          </a:bodyPr>
          <a:lstStyle/>
          <a:p>
            <a:pPr marL="0" indent="0" fontAlgn="base">
              <a:lnSpc>
                <a:spcPct val="115000"/>
              </a:lnSpc>
              <a:spcAft>
                <a:spcPts val="0"/>
              </a:spcAft>
              <a:buNone/>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Don’t worry…the College plans to deliver the </a:t>
            </a:r>
            <a:b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b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T Level Transition Programmes for individuals who:</a:t>
            </a:r>
          </a:p>
          <a:p>
            <a:pPr marL="0" indent="0" fontAlgn="base">
              <a:lnSpc>
                <a:spcPct val="115000"/>
              </a:lnSpc>
              <a:spcAft>
                <a:spcPts val="0"/>
              </a:spcAft>
              <a:buNone/>
            </a:pP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Are able to demonstrate an aptitude and keenness to progress onto studying a T Level</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Need further support to address barriers to accessing a T Level</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Would benefit from the additional time to build their knowledge and skills in English and Maths</a:t>
            </a:r>
          </a:p>
          <a:p>
            <a:pPr marL="342900" lvl="0" indent="-342900" fontAlgn="base">
              <a:lnSpc>
                <a:spcPct val="115000"/>
              </a:lnSpc>
              <a:spcAft>
                <a:spcPts val="0"/>
              </a:spcAft>
              <a:buFont typeface="Arial" panose="020B0604020202020204" pitchFamily="34" charset="0"/>
              <a:buChar char="-"/>
            </a:pPr>
            <a:r>
              <a:rPr lang="en-GB" sz="3350" dirty="0">
                <a:solidFill>
                  <a:srgbClr val="0B0C0C"/>
                </a:solidFill>
                <a:latin typeface="Arial" panose="020B0604020202020204" pitchFamily="34" charset="0"/>
                <a:ea typeface="Times New Roman" panose="02020603050405020304" pitchFamily="18" charset="0"/>
                <a:cs typeface="Arial" panose="020B0604020202020204" pitchFamily="34" charset="0"/>
              </a:rPr>
              <a:t>Learn better in a classroom/workshop base                                                                                       environment rather than the workplace</a:t>
            </a:r>
            <a:endParaRPr lang="en-GB" sz="3350" dirty="0">
              <a:latin typeface="Arial" panose="020B0604020202020204" pitchFamily="34" charset="0"/>
              <a:cs typeface="Arial" panose="020B0604020202020204" pitchFamily="34" charset="0"/>
            </a:endParaRPr>
          </a:p>
        </p:txBody>
      </p:sp>
      <p:pic>
        <p:nvPicPr>
          <p:cNvPr id="4" name="Picture Placeholder 3">
            <a:extLst>
              <a:ext uri="{FF2B5EF4-FFF2-40B4-BE49-F238E27FC236}">
                <a16:creationId xmlns:a16="http://schemas.microsoft.com/office/drawing/2014/main" id="{10BB19CF-EB9F-A646-92C2-EC3623B9D24C}"/>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10539478" y="0"/>
            <a:ext cx="9564622" cy="11309350"/>
          </a:xfr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911632" y="8193832"/>
            <a:ext cx="3255692" cy="5462940"/>
          </a:xfrm>
          <a:prstGeom prst="rect">
            <a:avLst/>
          </a:prstGeom>
        </p:spPr>
      </p:pic>
    </p:spTree>
    <p:extLst>
      <p:ext uri="{BB962C8B-B14F-4D97-AF65-F5344CB8AC3E}">
        <p14:creationId xmlns:p14="http://schemas.microsoft.com/office/powerpoint/2010/main" val="262253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508092"/>
            <a:ext cx="8995911" cy="1723044"/>
          </a:xfrm>
        </p:spPr>
        <p:txBody>
          <a:bodyPr/>
          <a:lstStyle/>
          <a:p>
            <a:pPr fontAlgn="base">
              <a:lnSpc>
                <a:spcPct val="115000"/>
              </a:lnSpc>
              <a:spcAft>
                <a:spcPts val="0"/>
              </a:spcAft>
            </a:pPr>
            <a:r>
              <a:rPr lang="en-GB" sz="5000" dirty="0">
                <a:solidFill>
                  <a:srgbClr val="0B0C0C"/>
                </a:solidFill>
                <a:ea typeface="Times New Roman" panose="02020603050405020304" pitchFamily="18" charset="0"/>
                <a:cs typeface="Times New Roman" panose="02020603050405020304" pitchFamily="18" charset="0"/>
              </a:rPr>
              <a:t>Not sure you’re ready for T Levels?</a:t>
            </a:r>
            <a:endParaRPr lang="en-GB" sz="5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615184"/>
            <a:ext cx="9175512" cy="7735824"/>
          </a:xfrm>
        </p:spPr>
        <p:txBody>
          <a:bodyPr>
            <a:noAutofit/>
          </a:bodyPr>
          <a:lstStyle/>
          <a:p>
            <a:pPr marL="0" indent="0" fontAlgn="base">
              <a:lnSpc>
                <a:spcPct val="115000"/>
              </a:lnSpc>
              <a:spcAft>
                <a:spcPts val="0"/>
              </a:spcAft>
              <a:buNone/>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T Level Transition Programmes are made up of   5 key elements:</a:t>
            </a:r>
          </a:p>
          <a:p>
            <a:pPr marL="0" indent="0" fontAlgn="base">
              <a:lnSpc>
                <a:spcPct val="115000"/>
              </a:lnSpc>
              <a:spcAft>
                <a:spcPts val="0"/>
              </a:spcAft>
              <a:buNone/>
            </a:pP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Assessment and guidance period – assess learners’ capabilities and support needs </a:t>
            </a: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English, maths and digital skills </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Work experience – to build the </a:t>
            </a:r>
            <a:r>
              <a:rPr lang="en-GB" sz="3200" dirty="0">
                <a:latin typeface="Arial" panose="020B0604020202020204" pitchFamily="34" charset="0"/>
                <a:ea typeface="Times New Roman" panose="02020603050405020304" pitchFamily="18" charset="0"/>
                <a:cs typeface="Arial" panose="020B0604020202020204" pitchFamily="34" charset="0"/>
              </a:rPr>
              <a:t>skills, behaviours, attitude and confidence </a:t>
            </a: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Technical skills - i</a:t>
            </a:r>
            <a:r>
              <a:rPr lang="en-GB" sz="3200" dirty="0">
                <a:latin typeface="Arial" panose="020B0604020202020204" pitchFamily="34" charset="0"/>
                <a:ea typeface="Times New Roman" panose="02020603050405020304" pitchFamily="18" charset="0"/>
                <a:cs typeface="Arial" panose="020B0604020202020204" pitchFamily="34" charset="0"/>
              </a:rPr>
              <a:t>ntroductory skills and concepts to prepare students for the               chosen T Level route </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3200" dirty="0">
                <a:latin typeface="Arial" panose="020B0604020202020204" pitchFamily="34" charset="0"/>
                <a:ea typeface="Calibri" panose="020F0502020204030204" pitchFamily="34" charset="0"/>
                <a:cs typeface="Arial" panose="020B0604020202020204" pitchFamily="34" charset="0"/>
              </a:rPr>
              <a:t>-  Support &amp; personal development  </a:t>
            </a:r>
            <a:endParaRPr lang="en-GB" sz="2800" dirty="0">
              <a:latin typeface="Arial" panose="020B0604020202020204" pitchFamily="34" charset="0"/>
              <a:cs typeface="Arial" panose="020B0604020202020204" pitchFamily="34" charset="0"/>
            </a:endParaRPr>
          </a:p>
        </p:txBody>
      </p:sp>
      <p:pic>
        <p:nvPicPr>
          <p:cNvPr id="4" name="Picture Placeholder 3">
            <a:extLst>
              <a:ext uri="{FF2B5EF4-FFF2-40B4-BE49-F238E27FC236}">
                <a16:creationId xmlns:a16="http://schemas.microsoft.com/office/drawing/2014/main" id="{168D48C9-5152-4E49-96D7-C261DDBE238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08614" y="6885432"/>
            <a:ext cx="3255692" cy="5462940"/>
          </a:xfrm>
          <a:prstGeom prst="rect">
            <a:avLst/>
          </a:prstGeom>
        </p:spPr>
      </p:pic>
    </p:spTree>
    <p:extLst>
      <p:ext uri="{BB962C8B-B14F-4D97-AF65-F5344CB8AC3E}">
        <p14:creationId xmlns:p14="http://schemas.microsoft.com/office/powerpoint/2010/main" val="172230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48640"/>
            <a:ext cx="8614199" cy="887102"/>
          </a:xfrm>
        </p:spPr>
        <p:txBody>
          <a:bodyPr/>
          <a:lstStyle/>
          <a:p>
            <a:pPr fontAlgn="base">
              <a:lnSpc>
                <a:spcPct val="115000"/>
              </a:lnSpc>
              <a:spcAft>
                <a:spcPts val="0"/>
              </a:spcAft>
            </a:pPr>
            <a:r>
              <a:rPr lang="en-GB" sz="4800" dirty="0">
                <a:solidFill>
                  <a:srgbClr val="0B0C0C"/>
                </a:solidFill>
                <a:ea typeface="Times New Roman" panose="02020603050405020304" pitchFamily="18" charset="0"/>
                <a:cs typeface="Times New Roman" panose="02020603050405020304" pitchFamily="18" charset="0"/>
              </a:rPr>
              <a:t>Progression Pathways</a:t>
            </a:r>
            <a:endParaRPr lang="en-GB" sz="4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1920240"/>
            <a:ext cx="8937769" cy="7918704"/>
          </a:xfrm>
        </p:spPr>
        <p:txBody>
          <a:bodyPr>
            <a:noAutofit/>
          </a:bodyPr>
          <a:lstStyle/>
          <a:p>
            <a:pPr fontAlgn="base">
              <a:lnSpc>
                <a:spcPct val="115000"/>
              </a:lnSpc>
              <a:spcAft>
                <a:spcPts val="0"/>
              </a:spcAft>
            </a:pPr>
            <a:r>
              <a:rPr lang="en-GB" sz="3200" b="1"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Transition Programme Progression</a:t>
            </a:r>
            <a:r>
              <a:rPr lang="en-GB" sz="3200" b="1" dirty="0">
                <a:latin typeface="Calibri" panose="020F0502020204030204" pitchFamily="34" charset="0"/>
                <a:ea typeface="Times New Roman" panose="02020603050405020304" pitchFamily="18" charset="0"/>
                <a:cs typeface="Times New Roman" panose="02020603050405020304" pitchFamily="18" charset="0"/>
              </a:rPr>
              <a:t> </a:t>
            </a:r>
            <a:br>
              <a:rPr lang="en-GB" sz="3200" b="1" dirty="0">
                <a:latin typeface="Calibri" panose="020F0502020204030204" pitchFamily="34" charset="0"/>
                <a:ea typeface="Times New Roman" panose="02020603050405020304" pitchFamily="18" charset="0"/>
                <a:cs typeface="Times New Roman" panose="02020603050405020304" pitchFamily="18" charset="0"/>
              </a:rPr>
            </a:b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If you successfully complete a Transition Programme you can then apply for entry to        a T Level programme; the College will then assess your suitability for progression to            T Levels.</a:t>
            </a:r>
          </a:p>
          <a:p>
            <a:pPr fontAlgn="base">
              <a:lnSpc>
                <a:spcPct val="115000"/>
              </a:lnSpc>
              <a:spcAft>
                <a:spcPts val="0"/>
              </a:spcAft>
            </a:pPr>
            <a:r>
              <a:rPr lang="en-GB" sz="3200" b="1"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Level 2 Vocational Courses</a:t>
            </a:r>
          </a:p>
          <a:p>
            <a:pPr fontAlgn="base">
              <a:lnSpc>
                <a:spcPct val="115000"/>
              </a:lnSpc>
              <a:spcAft>
                <a:spcPts val="0"/>
              </a:spcAft>
            </a:pPr>
            <a:r>
              <a:rPr lang="en-GB" sz="3200" b="1"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 Level Programme Progression</a:t>
            </a:r>
            <a:r>
              <a:rPr lang="en-GB" sz="3200" b="1" dirty="0">
                <a:latin typeface="Calibri" panose="020F0502020204030204" pitchFamily="34" charset="0"/>
                <a:ea typeface="Times New Roman" panose="02020603050405020304" pitchFamily="18" charset="0"/>
                <a:cs typeface="Times New Roman" panose="02020603050405020304" pitchFamily="18" charset="0"/>
              </a:rPr>
              <a:t/>
            </a:r>
            <a:br>
              <a:rPr lang="en-GB" sz="3200" b="1" dirty="0">
                <a:latin typeface="Calibri" panose="020F0502020204030204" pitchFamily="34" charset="0"/>
                <a:ea typeface="Times New Roman" panose="02020603050405020304" pitchFamily="18" charset="0"/>
                <a:cs typeface="Times New Roman" panose="02020603050405020304" pitchFamily="18" charset="0"/>
              </a:rPr>
            </a:br>
            <a:r>
              <a:rPr lang="en-GB" sz="3200" dirty="0">
                <a:solidFill>
                  <a:srgbClr val="0D0D0D"/>
                </a:solidFill>
                <a:latin typeface="Arial" panose="020B0604020202020204" pitchFamily="34" charset="0"/>
                <a:ea typeface="Calibri" panose="020F0502020204030204" pitchFamily="34" charset="0"/>
                <a:cs typeface="Times New Roman" panose="02020603050405020304" pitchFamily="18" charset="0"/>
              </a:rPr>
              <a:t>When you complete a T Level study programme, students will be able to choose between moving into a skilled occupation or further study, for example, a higher level Apprenticeship, or higher level technical        study, including higher education.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15000"/>
              </a:lnSpc>
              <a:spcAft>
                <a:spcPts val="0"/>
              </a:spcAft>
              <a:buNone/>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3200" dirty="0"/>
          </a:p>
        </p:txBody>
      </p:sp>
      <p:pic>
        <p:nvPicPr>
          <p:cNvPr id="9" name="Picture 8">
            <a:extLst>
              <a:ext uri="{FF2B5EF4-FFF2-40B4-BE49-F238E27FC236}">
                <a16:creationId xmlns:a16="http://schemas.microsoft.com/office/drawing/2014/main" id="{52BE31BE-4090-2F45-8912-502780E5A4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49543" y="0"/>
            <a:ext cx="16323422"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21697" y="6796408"/>
            <a:ext cx="3255692" cy="5884542"/>
          </a:xfrm>
          <a:prstGeom prst="rect">
            <a:avLst/>
          </a:prstGeom>
        </p:spPr>
      </p:pic>
    </p:spTree>
    <p:extLst>
      <p:ext uri="{BB962C8B-B14F-4D97-AF65-F5344CB8AC3E}">
        <p14:creationId xmlns:p14="http://schemas.microsoft.com/office/powerpoint/2010/main" val="331341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420624"/>
            <a:ext cx="9023592" cy="1942135"/>
          </a:xfrm>
        </p:spPr>
        <p:txBody>
          <a:bodyPr/>
          <a:lstStyle/>
          <a:p>
            <a:pPr fontAlgn="base">
              <a:lnSpc>
                <a:spcPct val="115000"/>
              </a:lnSpc>
              <a:spcAft>
                <a:spcPts val="0"/>
              </a:spcAft>
            </a:pPr>
            <a:r>
              <a:rPr lang="en-GB" sz="5400" dirty="0">
                <a:solidFill>
                  <a:srgbClr val="0B0C0C"/>
                </a:solidFill>
                <a:ea typeface="Times New Roman" panose="02020603050405020304" pitchFamily="18" charset="0"/>
                <a:cs typeface="Times New Roman" panose="02020603050405020304" pitchFamily="18" charset="0"/>
              </a:rPr>
              <a:t>Grading &amp; Certification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706624"/>
            <a:ext cx="8553720" cy="6821423"/>
          </a:xfrm>
        </p:spPr>
        <p:txBody>
          <a:bodyPr>
            <a:normAutofit fontScale="92500"/>
          </a:bodyPr>
          <a:lstStyle/>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You will get a nationally recognised certificate which will show the overall grade and a breakdown of what you have achieved.</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The T Level certificate will include:</a:t>
            </a:r>
          </a:p>
          <a:p>
            <a:pPr marL="0" indent="0">
              <a:lnSpc>
                <a:spcPct val="115000"/>
              </a:lnSpc>
              <a:spcBef>
                <a:spcPts val="1500"/>
              </a:spcBef>
              <a:spcAft>
                <a:spcPts val="1500"/>
              </a:spcAft>
              <a:buNone/>
            </a:pPr>
            <a:r>
              <a:rPr lang="en-GB" sz="35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An overall grade for the T Level, shown as                            </a:t>
            </a:r>
            <a:r>
              <a:rPr lang="en-GB" sz="35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  </a:t>
            </a:r>
            <a:r>
              <a:rPr lang="en-GB" sz="35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pass, merit, distinction or distinction*</a:t>
            </a:r>
            <a:endParaRPr lang="en-GB" sz="35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 separate grade for the core component,     </a:t>
            </a:r>
            <a:r>
              <a:rPr lang="en-GB" sz="32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a:t>
            </a: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using A* to 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 separate grade for each occupational </a:t>
            </a:r>
            <a:r>
              <a:rPr lang="en-GB" sz="32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a:t>
            </a: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specialism, shown as pass, merit or distinction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4" name="Picture Placeholder 3">
            <a:extLst>
              <a:ext uri="{FF2B5EF4-FFF2-40B4-BE49-F238E27FC236}">
                <a16:creationId xmlns:a16="http://schemas.microsoft.com/office/drawing/2014/main" id="{C1C69126-58CF-524F-8408-D705AD96791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08614" y="6551607"/>
            <a:ext cx="3255692" cy="5462940"/>
          </a:xfrm>
          <a:prstGeom prst="rect">
            <a:avLst/>
          </a:prstGeom>
        </p:spPr>
      </p:pic>
    </p:spTree>
    <p:extLst>
      <p:ext uri="{BB962C8B-B14F-4D97-AF65-F5344CB8AC3E}">
        <p14:creationId xmlns:p14="http://schemas.microsoft.com/office/powerpoint/2010/main" val="18484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68680"/>
            <a:ext cx="9023592" cy="1249680"/>
          </a:xfrm>
        </p:spPr>
        <p:txBody>
          <a:bodyPr/>
          <a:lstStyle/>
          <a:p>
            <a:pPr fontAlgn="base"/>
            <a:r>
              <a:rPr lang="en-GB" dirty="0"/>
              <a:t>‘Sainsbury Review’</a:t>
            </a:r>
            <a:br>
              <a:rPr lang="en-GB" dirty="0"/>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1920241"/>
            <a:ext cx="8988618" cy="6751319"/>
          </a:xfrm>
        </p:spPr>
        <p:txBody>
          <a:bodyPr>
            <a:normAutofit fontScale="92500"/>
          </a:bodyPr>
          <a:lstStyle/>
          <a:p>
            <a:pPr marL="0" indent="0">
              <a:buNone/>
            </a:pPr>
            <a:r>
              <a:rPr lang="en-GB" sz="3200" dirty="0">
                <a:latin typeface="Arial" panose="020B0604020202020204" pitchFamily="34" charset="0"/>
                <a:cs typeface="Arial" panose="020B0604020202020204" pitchFamily="34" charset="0"/>
              </a:rPr>
              <a:t>The ‘Sainsbury Review’ of technical education recommended the development of new qualifications with the input of businesses, employers and industry experts. </a:t>
            </a:r>
          </a:p>
          <a:p>
            <a:pPr marL="0" indent="0">
              <a:buNone/>
            </a:pPr>
            <a:r>
              <a:rPr lang="en-GB" sz="3200" dirty="0">
                <a:latin typeface="Arial" panose="020B0604020202020204" pitchFamily="34" charset="0"/>
                <a:cs typeface="Arial" panose="020B0604020202020204" pitchFamily="34" charset="0"/>
              </a:rPr>
              <a:t>On the back of the review, new T Level qualifications have been developed to provide young people with clear educational routes which lead to employment in specific occupations or progression opportunities to higher education.</a:t>
            </a:r>
          </a:p>
          <a:p>
            <a:pPr marL="0" indent="0">
              <a:buNone/>
            </a:pPr>
            <a:endParaRPr lang="en-GB" dirty="0"/>
          </a:p>
        </p:txBody>
      </p:sp>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4" name="Picture 3">
            <a:extLst>
              <a:ext uri="{FF2B5EF4-FFF2-40B4-BE49-F238E27FC236}">
                <a16:creationId xmlns:a16="http://schemas.microsoft.com/office/drawing/2014/main" id="{032DF958-F3D8-FF45-BE69-BD72C06D9B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49867" y="-161925"/>
            <a:ext cx="12087281" cy="1163320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208704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7F99C8-9A95-7443-BE38-EFD0BCF02E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1342" y="-9889"/>
            <a:ext cx="12073415" cy="11361906"/>
          </a:xfrm>
          <a:prstGeom prst="rect">
            <a:avLst/>
          </a:prstGeom>
        </p:spPr>
      </p:pic>
      <p:sp>
        <p:nvSpPr>
          <p:cNvPr id="3" name="object 3"/>
          <p:cNvSpPr txBox="1">
            <a:spLocks noGrp="1"/>
          </p:cNvSpPr>
          <p:nvPr>
            <p:ph type="title"/>
          </p:nvPr>
        </p:nvSpPr>
        <p:spPr>
          <a:xfrm>
            <a:off x="568713" y="420624"/>
            <a:ext cx="9023592" cy="1942135"/>
          </a:xfrm>
        </p:spPr>
        <p:txBody>
          <a:bodyPr/>
          <a:lstStyle/>
          <a:p>
            <a:pPr fontAlgn="base">
              <a:lnSpc>
                <a:spcPct val="115000"/>
              </a:lnSpc>
              <a:spcAft>
                <a:spcPts val="0"/>
              </a:spcAft>
            </a:pPr>
            <a:r>
              <a:rPr lang="en-GB" sz="5400" dirty="0">
                <a:solidFill>
                  <a:srgbClr val="0B0C0C"/>
                </a:solidFill>
                <a:ea typeface="Times New Roman" panose="02020603050405020304" pitchFamily="18" charset="0"/>
                <a:cs typeface="Times New Roman" panose="02020603050405020304" pitchFamily="18" charset="0"/>
              </a:rPr>
              <a:t>Grading &amp; Certification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706624"/>
            <a:ext cx="8553720" cy="6821423"/>
          </a:xfrm>
        </p:spPr>
        <p:txBody>
          <a:bodyPr>
            <a:normAutofit/>
          </a:bodyPr>
          <a:lstStyle/>
          <a:p>
            <a:pPr marL="0" indent="0">
              <a:lnSpc>
                <a:spcPct val="115000"/>
              </a:lnSpc>
              <a:spcBef>
                <a:spcPts val="1500"/>
              </a:spcBef>
              <a:spcAft>
                <a:spcPts val="1500"/>
              </a:spcAft>
              <a:buNone/>
            </a:pPr>
            <a:r>
              <a:rPr lang="en-GB" sz="3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It will also confirm that you:</a:t>
            </a:r>
          </a:p>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Completed the Industry Placement, 	met any additional mandatory 	requirements and met the 	requirement for maths and English</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23496" y="6551607"/>
            <a:ext cx="3255692" cy="5462940"/>
          </a:xfrm>
          <a:prstGeom prst="rect">
            <a:avLst/>
          </a:prstGeom>
        </p:spPr>
      </p:pic>
    </p:spTree>
    <p:extLst>
      <p:ext uri="{BB962C8B-B14F-4D97-AF65-F5344CB8AC3E}">
        <p14:creationId xmlns:p14="http://schemas.microsoft.com/office/powerpoint/2010/main" val="3283882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420624"/>
            <a:ext cx="9023592" cy="1942135"/>
          </a:xfrm>
        </p:spPr>
        <p:txBody>
          <a:bodyPr/>
          <a:lstStyle/>
          <a:p>
            <a:pPr fontAlgn="base">
              <a:lnSpc>
                <a:spcPct val="115000"/>
              </a:lnSpc>
              <a:spcAft>
                <a:spcPts val="0"/>
              </a:spcAft>
            </a:pPr>
            <a:r>
              <a:rPr lang="en-GB" sz="5400" dirty="0">
                <a:solidFill>
                  <a:srgbClr val="0B0C0C"/>
                </a:solidFill>
                <a:ea typeface="Times New Roman" panose="02020603050405020304" pitchFamily="18" charset="0"/>
                <a:cs typeface="Times New Roman" panose="02020603050405020304" pitchFamily="18" charset="0"/>
              </a:rPr>
              <a:t>Grading &amp; Certification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706624"/>
            <a:ext cx="8553720" cy="6821423"/>
          </a:xfrm>
        </p:spPr>
        <p:txBody>
          <a:bodyPr>
            <a:normAutofit lnSpcReduction="10000"/>
          </a:bodyPr>
          <a:lstStyle/>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It will also include confirmation that you have: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Met the minimum requirements for maths 		and English qualifications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Completed the industry placement </a:t>
            </a:r>
          </a:p>
          <a:p>
            <a:pPr marL="0" lvl="0" indent="0">
              <a:lnSpc>
                <a:spcPct val="115000"/>
              </a:lnSpc>
              <a:spcAft>
                <a:spcPts val="375"/>
              </a:spcAft>
              <a:buSzPts val="1000"/>
              <a:buNone/>
              <a:tabLst>
                <a:tab pos="457200" algn="l"/>
              </a:tabLst>
            </a:pPr>
            <a:r>
              <a:rPr lang="en-GB" sz="335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Met any additional mandatory 	requirements</a:t>
            </a:r>
          </a:p>
          <a:p>
            <a:pPr lvl="0">
              <a:lnSpc>
                <a:spcPct val="115000"/>
              </a:lnSpc>
              <a:spcAft>
                <a:spcPts val="375"/>
              </a:spcAft>
              <a:buSzPts val="1000"/>
              <a:buFontTx/>
              <a:buChar char="-"/>
              <a:tabLst>
                <a:tab pos="457200" algn="l"/>
              </a:tabLst>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B0C0C"/>
                </a:solidFill>
                <a:latin typeface="Arial" panose="020B0604020202020204" pitchFamily="34" charset="0"/>
                <a:ea typeface="Times New Roman" panose="02020603050405020304" pitchFamily="18" charset="0"/>
              </a:rPr>
              <a:t>Your overall T Level grade will be worked out from the grades you achieved on the core component and the occupational specialism(s).</a:t>
            </a:r>
            <a:endParaRPr lang="en-GB" sz="3200" dirty="0"/>
          </a:p>
        </p:txBody>
      </p:sp>
      <p:pic>
        <p:nvPicPr>
          <p:cNvPr id="4" name="Picture Placeholder 3">
            <a:extLst>
              <a:ext uri="{FF2B5EF4-FFF2-40B4-BE49-F238E27FC236}">
                <a16:creationId xmlns:a16="http://schemas.microsoft.com/office/drawing/2014/main" id="{97477B7A-701B-E24A-BDB7-33D1BBE006A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65639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ctrTitle"/>
          </p:nvPr>
        </p:nvSpPr>
        <p:spPr>
          <a:xfrm>
            <a:off x="2449286" y="4130675"/>
            <a:ext cx="15205530" cy="2185987"/>
          </a:xfrm>
        </p:spPr>
        <p:txBody>
          <a:bodyPr>
            <a:noAutofit/>
          </a:bodyPr>
          <a:lstStyle/>
          <a:p>
            <a:pPr>
              <a:lnSpc>
                <a:spcPct val="115000"/>
              </a:lnSpc>
              <a:spcBef>
                <a:spcPts val="1500"/>
              </a:spcBef>
              <a:spcAft>
                <a:spcPts val="1500"/>
              </a:spcAft>
            </a:pPr>
            <a:r>
              <a:rPr lang="en-GB" sz="8000" dirty="0">
                <a:ea typeface="Times New Roman" panose="02020603050405020304" pitchFamily="18" charset="0"/>
                <a:cs typeface="Times New Roman" panose="02020603050405020304" pitchFamily="18" charset="0"/>
              </a:rPr>
              <a:t>Any Questions?</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510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07721"/>
            <a:ext cx="9023592" cy="960119"/>
          </a:xfrm>
        </p:spPr>
        <p:txBody>
          <a:bodyPr/>
          <a:lstStyle/>
          <a:p>
            <a:r>
              <a:rPr lang="en-GB" dirty="0"/>
              <a:t>‘Sainsbury REVIEW’</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2194561"/>
            <a:ext cx="8401321" cy="6994044"/>
          </a:xfrm>
        </p:spPr>
        <p:txBody>
          <a:bodyPr/>
          <a:lstStyle/>
          <a:p>
            <a:pPr marL="0" indent="0">
              <a:lnSpc>
                <a:spcPct val="115000"/>
              </a:lnSpc>
              <a:spcBef>
                <a:spcPts val="1500"/>
              </a:spcBef>
              <a:spcAft>
                <a:spcPts val="1500"/>
              </a:spcAft>
              <a:buNone/>
            </a:pPr>
            <a:r>
              <a:rPr lang="en-GB" sz="3000" dirty="0">
                <a:latin typeface="Arial" panose="020B0604020202020204" pitchFamily="34" charset="0"/>
                <a:ea typeface="Times New Roman" panose="02020603050405020304" pitchFamily="18" charset="0"/>
                <a:cs typeface="Arial" panose="020B0604020202020204" pitchFamily="34" charset="0"/>
              </a:rPr>
              <a:t>T Levels will become one of the main choices for students after GCSE alongside:</a:t>
            </a:r>
            <a:endParaRPr lang="en-GB" sz="30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Vocational qualifications, including BTECs </a:t>
            </a:r>
            <a:endParaRPr lang="en-GB" sz="30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Apprenticeships for students who wish to 	learn a specific occupation ‘on the job’ whilst 	earning a wage</a:t>
            </a:r>
            <a:endParaRPr lang="en-GB" sz="30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A Levels for students who wish to continue 	academic education</a:t>
            </a:r>
            <a:endParaRPr lang="en-GB" sz="3000"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7" name="Picture Placeholder 6">
            <a:extLst>
              <a:ext uri="{FF2B5EF4-FFF2-40B4-BE49-F238E27FC236}">
                <a16:creationId xmlns:a16="http://schemas.microsoft.com/office/drawing/2014/main" id="{60A1FE15-BAA6-D54C-8129-1B0AB2DD284A}"/>
              </a:ext>
            </a:extLst>
          </p:cNvPr>
          <p:cNvSpPr>
            <a:spLocks noGrp="1"/>
          </p:cNvSpPr>
          <p:nvPr>
            <p:ph type="pic" sz="quarter" idx="11"/>
          </p:nvPr>
        </p:nvSpPr>
        <p:spPr/>
      </p:sp>
      <p:pic>
        <p:nvPicPr>
          <p:cNvPr id="4" name="Picture 3">
            <a:extLst>
              <a:ext uri="{FF2B5EF4-FFF2-40B4-BE49-F238E27FC236}">
                <a16:creationId xmlns:a16="http://schemas.microsoft.com/office/drawing/2014/main" id="{01689DEC-32A7-6A4D-8C3B-F4D162D132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6460" y="36908"/>
            <a:ext cx="18094960"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04109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615440"/>
            <a:ext cx="9666558" cy="978729"/>
          </a:xfrm>
        </p:spPr>
        <p:txBody>
          <a:bodyPr/>
          <a:lstStyle/>
          <a:p>
            <a:r>
              <a:rPr lang="en-GB" dirty="0"/>
              <a:t> </a:t>
            </a:r>
            <a:r>
              <a:rPr lang="en-GB" sz="7200" dirty="0"/>
              <a:t>A NEW CHOICE!</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4632960" y="3017520"/>
            <a:ext cx="11795760" cy="7336747"/>
          </a:xfrm>
        </p:spPr>
        <p:txBody>
          <a:bodyPr>
            <a:noAutofit/>
          </a:bodyPr>
          <a:lstStyle/>
          <a:p>
            <a:r>
              <a:rPr lang="en-GB" sz="3200" b="1" dirty="0">
                <a:latin typeface="Arial" panose="020B0604020202020204" pitchFamily="34" charset="0"/>
                <a:ea typeface="Times New Roman" panose="02020603050405020304" pitchFamily="18" charset="0"/>
                <a:cs typeface="Arial" panose="020B0604020202020204" pitchFamily="34" charset="0"/>
              </a:rPr>
              <a:t>T Levels are ideal if you have finished your GCSEs and want the knowledge and experience to get straight into employment, an Apprenticeship or higher education.</a:t>
            </a:r>
          </a:p>
          <a:p>
            <a:r>
              <a:rPr lang="en-GB" sz="3200" b="1" dirty="0">
                <a:latin typeface="Arial" panose="020B0604020202020204" pitchFamily="34" charset="0"/>
                <a:ea typeface="Calibri" panose="020F0502020204030204" pitchFamily="34" charset="0"/>
                <a:cs typeface="Arial" panose="020B0604020202020204" pitchFamily="34" charset="0"/>
              </a:rPr>
              <a:t>You’ll spend 80% of your time in the classroom and  20% on a 315 hour placement with an employer, to give you the knowledge and skills companies look for.</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70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33400"/>
            <a:ext cx="9764007" cy="4061738"/>
          </a:xfrm>
        </p:spPr>
        <p:txBody>
          <a:bodyPr/>
          <a:lstStyle/>
          <a:p>
            <a:r>
              <a:rPr lang="en-GB" dirty="0"/>
              <a:t>T Levels - Developed with Employers and Businesses</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p:txBody>
          <a:bodyPr>
            <a:normAutofit fontScale="92500" lnSpcReduction="10000"/>
          </a:bodyPr>
          <a:lstStyle/>
          <a:p>
            <a:pPr marL="0" indent="0">
              <a:lnSpc>
                <a:spcPct val="115000"/>
              </a:lnSpc>
              <a:spcAft>
                <a:spcPts val="1000"/>
              </a:spcAft>
              <a:buNone/>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There are new fast-developing technologies in all sectors of work – by creating qualifications with employers and businesses curriculum stays current with the latest industry requirements.</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Bef>
                <a:spcPts val="1500"/>
              </a:spcBef>
              <a:spcAft>
                <a:spcPts val="1500"/>
              </a:spcAft>
              <a:buNone/>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T Levels include:</a:t>
            </a:r>
            <a:endParaRPr lang="en-GB" sz="28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 technical qualification, which will include</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core theory, concepts and skills for an industry area             -	Specialist skills and knowledge for an occupation or 	career</a:t>
            </a:r>
            <a:endParaRPr lang="en-GB" sz="2800" dirty="0">
              <a:latin typeface="Arial" panose="020B0604020202020204" pitchFamily="34" charset="0"/>
              <a:ea typeface="Times New Roman" panose="02020603050405020304" pitchFamily="18"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An industry placement with an employer</a:t>
            </a:r>
            <a:endParaRPr lang="en-GB" sz="28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 minimum standard in maths and English if </a:t>
            </a: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students have not already achieved them</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4" name="Picture Placeholder 3">
            <a:extLst>
              <a:ext uri="{FF2B5EF4-FFF2-40B4-BE49-F238E27FC236}">
                <a16:creationId xmlns:a16="http://schemas.microsoft.com/office/drawing/2014/main" id="{0185DAE7-9919-E645-A23B-49143A5A02C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10111409" y="-3667136"/>
            <a:ext cx="9992691" cy="14976486"/>
          </a:xfr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429365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8771" y="1792224"/>
            <a:ext cx="9666558" cy="2139447"/>
          </a:xfrm>
        </p:spPr>
        <p:txBody>
          <a:bodyPr/>
          <a:lstStyle/>
          <a:p>
            <a:pPr fontAlgn="base"/>
            <a:r>
              <a:rPr lang="en-GB" sz="7200" dirty="0"/>
              <a:t>Your </a:t>
            </a:r>
            <a:br>
              <a:rPr lang="en-GB" sz="7200" dirty="0"/>
            </a:br>
            <a:r>
              <a:rPr lang="en-GB" sz="7200" dirty="0"/>
              <a:t>Opportunity!</a:t>
            </a:r>
          </a:p>
        </p:txBody>
      </p:sp>
      <p:sp>
        <p:nvSpPr>
          <p:cNvPr id="15" name="Text Placeholder 14">
            <a:extLst>
              <a:ext uri="{FF2B5EF4-FFF2-40B4-BE49-F238E27FC236}">
                <a16:creationId xmlns:a16="http://schemas.microsoft.com/office/drawing/2014/main" id="{B06EDB96-40FF-EE47-9549-7C2642C057FB}"/>
              </a:ext>
            </a:extLst>
          </p:cNvPr>
          <p:cNvSpPr>
            <a:spLocks noGrp="1"/>
          </p:cNvSpPr>
          <p:nvPr>
            <p:ph type="body" sz="quarter" idx="10"/>
          </p:nvPr>
        </p:nvSpPr>
        <p:spPr>
          <a:xfrm>
            <a:off x="4767943" y="4572001"/>
            <a:ext cx="10537371" cy="5693776"/>
          </a:xfrm>
        </p:spPr>
        <p:txBody>
          <a:bodyPr/>
          <a:lstStyle/>
          <a:p>
            <a:pPr fontAlgn="base">
              <a:lnSpc>
                <a:spcPct val="115000"/>
              </a:lnSpc>
              <a:spcAft>
                <a:spcPts val="0"/>
              </a:spcAft>
            </a:pPr>
            <a:r>
              <a:rPr lang="en-GB" sz="4400" b="1" dirty="0">
                <a:solidFill>
                  <a:srgbClr val="0B0C0C"/>
                </a:solidFill>
                <a:latin typeface="Arial" panose="020B0604020202020204" pitchFamily="34" charset="0"/>
                <a:ea typeface="Times New Roman" panose="02020603050405020304" pitchFamily="18" charset="0"/>
                <a:cs typeface="Arial" panose="020B0604020202020204" pitchFamily="34" charset="0"/>
              </a:rPr>
              <a:t>This is great news if you’re joining us on a Level 2 course in September 2020, as you’ll have the opportunity to progress on to T Level programmes in the areas of:</a:t>
            </a:r>
            <a:endParaRPr lang="en-GB" sz="4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375"/>
              </a:spcAft>
            </a:pPr>
            <a:r>
              <a:rPr lang="en-GB" sz="3200" b="1" dirty="0">
                <a:solidFill>
                  <a:srgbClr val="0B0C0C"/>
                </a:solidFill>
                <a:latin typeface="Arial" panose="020B0604020202020204" pitchFamily="34" charset="0"/>
                <a:ea typeface="Times New Roman" panose="02020603050405020304" pitchFamily="18" charset="0"/>
                <a:cs typeface="Arial" panose="020B0604020202020204" pitchFamily="34" charset="0"/>
              </a:rPr>
              <a:t> </a:t>
            </a:r>
            <a:endParaRPr lang="en-GB" sz="3200" b="1"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692999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F296F8-E411-9540-8CE1-0C8E8D895651}"/>
              </a:ext>
            </a:extLst>
          </p:cNvPr>
          <p:cNvSpPr/>
          <p:nvPr/>
        </p:nvSpPr>
        <p:spPr>
          <a:xfrm>
            <a:off x="1" y="0"/>
            <a:ext cx="10136460" cy="11309350"/>
          </a:xfrm>
          <a:prstGeom prst="rect">
            <a:avLst/>
          </a:prstGeom>
          <a:solidFill>
            <a:srgbClr val="FF9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568713" y="968507"/>
            <a:ext cx="8880769" cy="1471172"/>
          </a:xfrm>
        </p:spPr>
        <p:txBody>
          <a:bodyPr/>
          <a:lstStyle/>
          <a:p>
            <a:r>
              <a:rPr lang="en-GB" sz="7200" dirty="0">
                <a:solidFill>
                  <a:srgbClr val="000000"/>
                </a:solidFill>
                <a:ea typeface="Times New Roman" panose="02020603050405020304" pitchFamily="18" charset="0"/>
              </a:rPr>
              <a:t>Construction</a:t>
            </a:r>
            <a:r>
              <a:rPr lang="en-GB" sz="7200" dirty="0">
                <a:solidFill>
                  <a:srgbClr val="0B0C0C"/>
                </a:solidFill>
                <a:ea typeface="Times New Roman" panose="02020603050405020304" pitchFamily="18" charset="0"/>
              </a:rPr>
              <a:t/>
            </a:r>
            <a:br>
              <a:rPr lang="en-GB" sz="7200" dirty="0">
                <a:solidFill>
                  <a:srgbClr val="0B0C0C"/>
                </a:solidFill>
                <a:ea typeface="Times New Roman" panose="02020603050405020304" pitchFamily="18" charset="0"/>
              </a:rPr>
            </a:br>
            <a:endParaRPr lang="en-GB" sz="4000" dirty="0">
              <a:solidFill>
                <a:schemeClr val="accent1">
                  <a:lumMod val="75000"/>
                </a:schemeClr>
              </a:solidFill>
            </a:endParaRPr>
          </a:p>
        </p:txBody>
      </p:sp>
      <p:pic>
        <p:nvPicPr>
          <p:cNvPr id="4" name="Picture Placeholder 3">
            <a:extLst>
              <a:ext uri="{FF2B5EF4-FFF2-40B4-BE49-F238E27FC236}">
                <a16:creationId xmlns:a16="http://schemas.microsoft.com/office/drawing/2014/main" id="{CD3986A8-00D1-5444-BD17-B8E1797653D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0136459" y="0"/>
            <a:ext cx="10136459" cy="6124360"/>
          </a:xfrm>
        </p:spPr>
      </p:pic>
      <p:sp>
        <p:nvSpPr>
          <p:cNvPr id="18" name="Text Placeholder 17">
            <a:extLst>
              <a:ext uri="{FF2B5EF4-FFF2-40B4-BE49-F238E27FC236}">
                <a16:creationId xmlns:a16="http://schemas.microsoft.com/office/drawing/2014/main" id="{6EA23DF0-49B5-1644-9490-9F9E57ED120E}"/>
              </a:ext>
            </a:extLst>
          </p:cNvPr>
          <p:cNvSpPr>
            <a:spLocks noGrp="1"/>
          </p:cNvSpPr>
          <p:nvPr>
            <p:ph type="body" sz="quarter" idx="13"/>
          </p:nvPr>
        </p:nvSpPr>
        <p:spPr>
          <a:xfrm>
            <a:off x="568712" y="2596896"/>
            <a:ext cx="9197079" cy="7250367"/>
          </a:xfrm>
        </p:spPr>
        <p:txBody>
          <a:bodyPr>
            <a:normAutofit/>
          </a:bodyPr>
          <a:lstStyle/>
          <a:p>
            <a:pPr marL="0" lvl="0" indent="0">
              <a:buNone/>
            </a:pPr>
            <a:r>
              <a:rPr lang="en-GB" sz="5400" dirty="0">
                <a:latin typeface="Arial" panose="020B0604020202020204" pitchFamily="34" charset="0"/>
                <a:cs typeface="Arial" panose="020B0604020202020204" pitchFamily="34" charset="0"/>
              </a:rPr>
              <a:t>Design, Surveying &amp;  Planning Pathway</a:t>
            </a:r>
          </a:p>
          <a:p>
            <a:pPr marL="0" lvl="0" indent="0">
              <a:buNone/>
            </a:pPr>
            <a:endParaRPr lang="en-GB" sz="5400" dirty="0">
              <a:latin typeface="Arial" panose="020B0604020202020204" pitchFamily="34" charset="0"/>
              <a:cs typeface="Arial" panose="020B0604020202020204" pitchFamily="34" charset="0"/>
            </a:endParaRPr>
          </a:p>
          <a:p>
            <a:pPr marL="0" lvl="0" indent="0">
              <a:buNone/>
            </a:pPr>
            <a:r>
              <a:rPr lang="en-GB" sz="5400" dirty="0">
                <a:latin typeface="Arial" panose="020B0604020202020204" pitchFamily="34" charset="0"/>
                <a:cs typeface="Arial" panose="020B0604020202020204" pitchFamily="34" charset="0"/>
              </a:rPr>
              <a:t>Onsite Construction Pathway</a:t>
            </a:r>
          </a:p>
        </p:txBody>
      </p:sp>
      <p:pic>
        <p:nvPicPr>
          <p:cNvPr id="14" name="Picture 13">
            <a:extLst>
              <a:ext uri="{FF2B5EF4-FFF2-40B4-BE49-F238E27FC236}">
                <a16:creationId xmlns:a16="http://schemas.microsoft.com/office/drawing/2014/main" id="{779B4D1A-7253-4547-ADD5-E3809C40F0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36459" y="5653089"/>
            <a:ext cx="10156407" cy="5623314"/>
          </a:xfrm>
          <a:prstGeom prst="rect">
            <a:avLst/>
          </a:prstGeom>
        </p:spPr>
      </p:pic>
      <p:pic>
        <p:nvPicPr>
          <p:cNvPr id="17" name="Graphic 16">
            <a:extLst>
              <a:ext uri="{FF2B5EF4-FFF2-40B4-BE49-F238E27FC236}">
                <a16:creationId xmlns:a16="http://schemas.microsoft.com/office/drawing/2014/main" id="{455F5C70-9737-6944-A09D-05D2134CA6D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08613" y="6814917"/>
            <a:ext cx="3255692" cy="5462940"/>
          </a:xfrm>
          <a:prstGeom prst="rect">
            <a:avLst/>
          </a:prstGeom>
        </p:spPr>
      </p:pic>
    </p:spTree>
    <p:extLst>
      <p:ext uri="{BB962C8B-B14F-4D97-AF65-F5344CB8AC3E}">
        <p14:creationId xmlns:p14="http://schemas.microsoft.com/office/powerpoint/2010/main" val="116377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77825"/>
            <a:ext cx="9023592" cy="1284519"/>
          </a:xfrm>
        </p:spPr>
        <p:txBody>
          <a:bodyPr/>
          <a:lstStyle/>
          <a:p>
            <a:pPr>
              <a:lnSpc>
                <a:spcPct val="115000"/>
              </a:lnSpc>
              <a:spcAft>
                <a:spcPts val="375"/>
              </a:spcAft>
            </a:pPr>
            <a:r>
              <a:rPr lang="en-GB" sz="7200" dirty="0">
                <a:solidFill>
                  <a:srgbClr val="0B0C0C"/>
                </a:solidFill>
                <a:ea typeface="Times New Roman" panose="02020603050405020304" pitchFamily="18" charset="0"/>
                <a:cs typeface="Times New Roman" panose="02020603050405020304" pitchFamily="18" charset="0"/>
              </a:rPr>
              <a:t>Digital </a:t>
            </a:r>
            <a:endParaRPr lang="en-GB"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043663"/>
            <a:ext cx="8352552" cy="6144941"/>
          </a:xfrm>
        </p:spPr>
        <p:txBody>
          <a:bodyPr/>
          <a:lstStyle/>
          <a:p>
            <a:pPr marL="0" lvl="0" indent="0">
              <a:lnSpc>
                <a:spcPct val="115000"/>
              </a:lnSpc>
              <a:spcAft>
                <a:spcPts val="375"/>
              </a:spcAft>
              <a:buNone/>
            </a:pPr>
            <a:endPar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Digital Production, Design and Development Pathway</a:t>
            </a:r>
            <a:endParaRPr lang="en-GB" sz="5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5400" dirty="0"/>
          </a:p>
        </p:txBody>
      </p:sp>
      <p:pic>
        <p:nvPicPr>
          <p:cNvPr id="9" name="Picture 8">
            <a:extLst>
              <a:ext uri="{FF2B5EF4-FFF2-40B4-BE49-F238E27FC236}">
                <a16:creationId xmlns:a16="http://schemas.microsoft.com/office/drawing/2014/main" id="{5D9C9324-BCC7-7D4D-B51E-D036BB559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1780" y="0"/>
            <a:ext cx="16958765"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253934" y="6877304"/>
            <a:ext cx="3255692" cy="5462940"/>
          </a:xfrm>
          <a:prstGeom prst="rect">
            <a:avLst/>
          </a:prstGeom>
        </p:spPr>
      </p:pic>
      <p:sp>
        <p:nvSpPr>
          <p:cNvPr id="10" name="Rectangle 9">
            <a:extLst>
              <a:ext uri="{FF2B5EF4-FFF2-40B4-BE49-F238E27FC236}">
                <a16:creationId xmlns:a16="http://schemas.microsoft.com/office/drawing/2014/main" id="{894FDF5F-6F4D-2445-BDA9-05141927DA86}"/>
              </a:ext>
            </a:extLst>
          </p:cNvPr>
          <p:cNvSpPr/>
          <p:nvPr/>
        </p:nvSpPr>
        <p:spPr>
          <a:xfrm rot="518369">
            <a:off x="14723165" y="8759687"/>
            <a:ext cx="808383" cy="428917"/>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142105"/>
      </p:ext>
    </p:extLst>
  </p:cSld>
  <p:clrMapOvr>
    <a:masterClrMapping/>
  </p:clrMapOvr>
</p:sld>
</file>

<file path=ppt/theme/theme1.xml><?xml version="1.0" encoding="utf-8"?>
<a:theme xmlns:a="http://schemas.openxmlformats.org/drawingml/2006/main" name="T Levels">
  <a:themeElements>
    <a:clrScheme name="T Levels">
      <a:dk1>
        <a:srgbClr val="000000"/>
      </a:dk1>
      <a:lt1>
        <a:srgbClr val="FFFFFF"/>
      </a:lt1>
      <a:dk2>
        <a:srgbClr val="FF9567"/>
      </a:dk2>
      <a:lt2>
        <a:srgbClr val="FC4420"/>
      </a:lt2>
      <a:accent1>
        <a:srgbClr val="7659B0"/>
      </a:accent1>
      <a:accent2>
        <a:srgbClr val="000000"/>
      </a:accent2>
      <a:accent3>
        <a:srgbClr val="FFFFFF"/>
      </a:accent3>
      <a:accent4>
        <a:srgbClr val="FF9567"/>
      </a:accent4>
      <a:accent5>
        <a:srgbClr val="FC4420"/>
      </a:accent5>
      <a:accent6>
        <a:srgbClr val="7659B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600" dirty="0">
            <a:latin typeface="Courier" pitchFamily="2"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1519</TotalTime>
  <Words>1363</Words>
  <Application>Microsoft Office PowerPoint</Application>
  <PresentationFormat>Custom</PresentationFormat>
  <Paragraphs>207</Paragraphs>
  <Slides>32</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Courier</vt:lpstr>
      <vt:lpstr>Courier New</vt:lpstr>
      <vt:lpstr>Times New Roman</vt:lpstr>
      <vt:lpstr>T Levels</vt:lpstr>
      <vt:lpstr>T LEVELS WELCOME TO THE  NEXT LEVEL!</vt:lpstr>
      <vt:lpstr>ABOUT T LEVELS</vt:lpstr>
      <vt:lpstr>‘Sainsbury Review’  </vt:lpstr>
      <vt:lpstr>‘Sainsbury REVIEW’</vt:lpstr>
      <vt:lpstr> A NEW CHOICE!</vt:lpstr>
      <vt:lpstr>T Levels - Developed with Employers and Businesses</vt:lpstr>
      <vt:lpstr>Your  Opportunity!</vt:lpstr>
      <vt:lpstr>Construction </vt:lpstr>
      <vt:lpstr>Digital </vt:lpstr>
      <vt:lpstr>Education &amp; Childcare</vt:lpstr>
      <vt:lpstr>Health &amp; Science</vt:lpstr>
      <vt:lpstr>Construction - DESIGN, SURVEYING &amp; PLANNING</vt:lpstr>
      <vt:lpstr>Construction –  ONSITE CONSTRUCTION</vt:lpstr>
      <vt:lpstr>DIGITAL PRODUCTION, DESIGN &amp; DEVELOPMENT</vt:lpstr>
      <vt:lpstr>EDUCATION &amp; Childcare  </vt:lpstr>
      <vt:lpstr>health &amp; Science - HEALTH</vt:lpstr>
      <vt:lpstr>health &amp; Science - SCIENCE</vt:lpstr>
      <vt:lpstr>Why choose a  T Level?</vt:lpstr>
      <vt:lpstr>Why choose a  T Level?  Created with business</vt:lpstr>
      <vt:lpstr>Why choose a  T Level?  Learn your way   </vt:lpstr>
      <vt:lpstr>Why choose a  T Level?  Qualifications That Count </vt:lpstr>
      <vt:lpstr>Why choose a  T Level?  Recognised by UCAS</vt:lpstr>
      <vt:lpstr>Why choose a T Level?  Recognised by UCAS</vt:lpstr>
      <vt:lpstr>Why choose a  T Level?  Get ahead in your career </vt:lpstr>
      <vt:lpstr>Industry Placements –  What Employers and students say…    </vt:lpstr>
      <vt:lpstr>Not sure you’re ready for T Levels?</vt:lpstr>
      <vt:lpstr>Not sure you’re ready for T Levels?</vt:lpstr>
      <vt:lpstr>Progression Pathways</vt:lpstr>
      <vt:lpstr>Grading &amp; Certification</vt:lpstr>
      <vt:lpstr>Grading &amp; Certification</vt:lpstr>
      <vt:lpstr>Grading &amp; Certification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COPY  GOES HERE</dc:title>
  <dc:creator>Steve Murphy</dc:creator>
  <cp:lastModifiedBy>Steve Murphy</cp:lastModifiedBy>
  <cp:revision>176</cp:revision>
  <cp:lastPrinted>2019-10-14T11:39:55Z</cp:lastPrinted>
  <dcterms:created xsi:type="dcterms:W3CDTF">2019-05-20T09:53:16Z</dcterms:created>
  <dcterms:modified xsi:type="dcterms:W3CDTF">2019-12-09T16:04:14Z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2019-05-20T00:00:00Z</vt:filetime>
  </property>
</Properties>
</file>